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31" r:id="rId2"/>
    <p:sldId id="518" r:id="rId3"/>
    <p:sldId id="519" r:id="rId4"/>
    <p:sldId id="505" r:id="rId5"/>
    <p:sldId id="539" r:id="rId6"/>
    <p:sldId id="506" r:id="rId7"/>
    <p:sldId id="513" r:id="rId8"/>
    <p:sldId id="536" r:id="rId9"/>
    <p:sldId id="537" r:id="rId10"/>
    <p:sldId id="538" r:id="rId11"/>
    <p:sldId id="510" r:id="rId12"/>
    <p:sldId id="512" r:id="rId13"/>
    <p:sldId id="523" r:id="rId14"/>
    <p:sldId id="514" r:id="rId15"/>
    <p:sldId id="525" r:id="rId16"/>
    <p:sldId id="511" r:id="rId17"/>
    <p:sldId id="527" r:id="rId18"/>
    <p:sldId id="529" r:id="rId19"/>
    <p:sldId id="532" r:id="rId20"/>
    <p:sldId id="533" r:id="rId21"/>
    <p:sldId id="516" r:id="rId22"/>
    <p:sldId id="520" r:id="rId23"/>
    <p:sldId id="521" r:id="rId24"/>
    <p:sldId id="534" r:id="rId25"/>
    <p:sldId id="49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8" d="100"/>
          <a:sy n="78" d="100"/>
        </p:scale>
        <p:origin x="39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2EB4C1-13DA-4C16-A8AD-62E542F4488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21D8098-0D5E-4CDC-9A84-533175FE39AF}">
      <dgm:prSet phldrT="[Text]" custT="1"/>
      <dgm:spPr>
        <a:solidFill>
          <a:schemeClr val="bg1"/>
        </a:solidFill>
        <a:ln>
          <a:solidFill>
            <a:srgbClr val="485C87"/>
          </a:solidFill>
        </a:ln>
      </dgm:spPr>
      <dgm:t>
        <a:bodyPr/>
        <a:lstStyle/>
        <a:p>
          <a:pPr rtl="0"/>
          <a:r>
            <a:rPr lang="en-GB" sz="1600" b="1" dirty="0" smtClean="0">
              <a:solidFill>
                <a:srgbClr val="002060"/>
              </a:solidFill>
            </a:rPr>
            <a:t>“Targeted R&amp;D Initiatives Programme”, partner STCU</a:t>
          </a:r>
          <a:r>
            <a:rPr lang="en-GB" sz="1600" dirty="0" smtClean="0">
              <a:solidFill>
                <a:srgbClr val="002060"/>
              </a:solidFill>
            </a:rPr>
            <a:t/>
          </a:r>
          <a:br>
            <a:rPr lang="en-GB" sz="1600" dirty="0" smtClean="0">
              <a:solidFill>
                <a:srgbClr val="002060"/>
              </a:solidFill>
            </a:rPr>
          </a:br>
          <a:r>
            <a:rPr lang="en-GB" sz="1600" dirty="0" smtClean="0">
              <a:solidFill>
                <a:srgbClr val="002060"/>
              </a:solidFill>
            </a:rPr>
            <a:t>thematic priorities: A. Biotechnologies and Life Sciences; B. New Materials and Nanotechnologies; C. Information and Communication Technologies.</a:t>
          </a:r>
          <a:endParaRPr lang="en-US" sz="1600" dirty="0">
            <a:solidFill>
              <a:srgbClr val="002060"/>
            </a:solidFill>
          </a:endParaRPr>
        </a:p>
      </dgm:t>
    </dgm:pt>
    <dgm:pt modelId="{B50A69B4-A3F3-4C46-8FB2-861CE2F7DD32}" type="parTrans" cxnId="{AE1638F1-82CA-412E-9612-A2F438E418D1}">
      <dgm:prSet/>
      <dgm:spPr/>
      <dgm:t>
        <a:bodyPr/>
        <a:lstStyle/>
        <a:p>
          <a:endParaRPr lang="en-US" sz="1600"/>
        </a:p>
      </dgm:t>
    </dgm:pt>
    <dgm:pt modelId="{A2CD3F42-2C67-4082-9608-6D6DA5A493E1}" type="sibTrans" cxnId="{AE1638F1-82CA-412E-9612-A2F438E418D1}">
      <dgm:prSet/>
      <dgm:spPr/>
      <dgm:t>
        <a:bodyPr/>
        <a:lstStyle/>
        <a:p>
          <a:endParaRPr lang="en-US" sz="1600"/>
        </a:p>
      </dgm:t>
    </dgm:pt>
    <dgm:pt modelId="{60884738-4D53-4369-B2FB-A6FB05220B65}">
      <dgm:prSet phldrT="[Text]" custT="1"/>
      <dgm:spPr>
        <a:solidFill>
          <a:schemeClr val="bg1"/>
        </a:solidFill>
        <a:ln>
          <a:solidFill>
            <a:srgbClr val="485C87"/>
          </a:solidFill>
        </a:ln>
      </dgm:spPr>
      <dgm:t>
        <a:bodyPr/>
        <a:lstStyle/>
        <a:p>
          <a:r>
            <a:rPr lang="en-GB" sz="1600" b="1" dirty="0" smtClean="0">
              <a:solidFill>
                <a:srgbClr val="002060"/>
              </a:solidFill>
            </a:rPr>
            <a:t>“Science and Technology Entrepreneurship Programme” and Other Joint Programmes in Biomedical Research, partner CRDF (USA) </a:t>
          </a:r>
          <a:r>
            <a:rPr lang="en-GB" sz="1600" dirty="0" smtClean="0">
              <a:solidFill>
                <a:srgbClr val="002060"/>
              </a:solidFill>
            </a:rPr>
            <a:t/>
          </a:r>
          <a:br>
            <a:rPr lang="en-GB" sz="1600" dirty="0" smtClean="0">
              <a:solidFill>
                <a:srgbClr val="002060"/>
              </a:solidFill>
            </a:rPr>
          </a:br>
          <a:r>
            <a:rPr lang="en-GB" sz="1600" dirty="0" smtClean="0">
              <a:solidFill>
                <a:srgbClr val="002060"/>
              </a:solidFill>
            </a:rPr>
            <a:t>thematic priorities: A. ICT, B. Biotechnologies, C. Agrarian Sciences, D. New materials, E. Energy, F. Health + Biomedicine.</a:t>
          </a:r>
          <a:endParaRPr lang="en-US" sz="1600" dirty="0">
            <a:solidFill>
              <a:srgbClr val="002060"/>
            </a:solidFill>
          </a:endParaRPr>
        </a:p>
      </dgm:t>
    </dgm:pt>
    <dgm:pt modelId="{31868999-951E-4ADB-91B8-831C54674E7F}" type="parTrans" cxnId="{845797CA-41D5-4A63-AACA-C3E0F5EAC377}">
      <dgm:prSet/>
      <dgm:spPr/>
      <dgm:t>
        <a:bodyPr/>
        <a:lstStyle/>
        <a:p>
          <a:endParaRPr lang="en-US" sz="1600"/>
        </a:p>
      </dgm:t>
    </dgm:pt>
    <dgm:pt modelId="{78F8852D-9A2C-4BB8-BE57-7DD6BF2CCD5A}" type="sibTrans" cxnId="{845797CA-41D5-4A63-AACA-C3E0F5EAC377}">
      <dgm:prSet/>
      <dgm:spPr/>
      <dgm:t>
        <a:bodyPr/>
        <a:lstStyle/>
        <a:p>
          <a:endParaRPr lang="en-US" sz="1600"/>
        </a:p>
      </dgm:t>
    </dgm:pt>
    <dgm:pt modelId="{304BEC01-6DF3-4B89-BF7C-6F3DDF491D9F}">
      <dgm:prSet phldrT="[Text]" custT="1"/>
      <dgm:spPr>
        <a:solidFill>
          <a:schemeClr val="bg1"/>
        </a:solidFill>
        <a:ln>
          <a:solidFill>
            <a:srgbClr val="485C87"/>
          </a:solidFill>
        </a:ln>
      </dgm:spPr>
      <dgm:t>
        <a:bodyPr/>
        <a:lstStyle/>
        <a:p>
          <a:r>
            <a:rPr lang="en-GB" sz="1600" b="1" dirty="0" smtClean="0">
              <a:solidFill>
                <a:srgbClr val="002060"/>
              </a:solidFill>
            </a:rPr>
            <a:t>“International Exchange Programme”, partner CNR (Italy)</a:t>
          </a:r>
          <a:br>
            <a:rPr lang="en-GB" sz="1600" b="1" dirty="0" smtClean="0">
              <a:solidFill>
                <a:srgbClr val="002060"/>
              </a:solidFill>
            </a:rPr>
          </a:br>
          <a:r>
            <a:rPr lang="en-GB" sz="1600" dirty="0" smtClean="0">
              <a:solidFill>
                <a:srgbClr val="002060"/>
              </a:solidFill>
            </a:rPr>
            <a:t>All thematic priorities.</a:t>
          </a:r>
          <a:endParaRPr lang="en-US" sz="1600" dirty="0">
            <a:solidFill>
              <a:srgbClr val="002060"/>
            </a:solidFill>
          </a:endParaRPr>
        </a:p>
      </dgm:t>
    </dgm:pt>
    <dgm:pt modelId="{3CE75555-EE46-44C8-A8E0-85CA588E52C1}" type="parTrans" cxnId="{6CDF3C8E-8F8C-44D9-B0AB-372D3776B2BB}">
      <dgm:prSet/>
      <dgm:spPr/>
      <dgm:t>
        <a:bodyPr/>
        <a:lstStyle/>
        <a:p>
          <a:endParaRPr lang="en-US" sz="1600"/>
        </a:p>
      </dgm:t>
    </dgm:pt>
    <dgm:pt modelId="{9A57CA2B-627F-444C-8959-82E0859B5770}" type="sibTrans" cxnId="{6CDF3C8E-8F8C-44D9-B0AB-372D3776B2BB}">
      <dgm:prSet/>
      <dgm:spPr/>
      <dgm:t>
        <a:bodyPr/>
        <a:lstStyle/>
        <a:p>
          <a:endParaRPr lang="en-US" sz="1600"/>
        </a:p>
      </dgm:t>
    </dgm:pt>
    <dgm:pt modelId="{60D6C31F-E7A0-4085-9D96-D2F12179596E}">
      <dgm:prSet phldrT="[Text]" custT="1"/>
      <dgm:spPr>
        <a:solidFill>
          <a:schemeClr val="bg1"/>
        </a:solidFill>
        <a:ln>
          <a:solidFill>
            <a:srgbClr val="485C87"/>
          </a:solidFill>
        </a:ln>
      </dgm:spPr>
      <dgm:t>
        <a:bodyPr/>
        <a:lstStyle/>
        <a:p>
          <a:r>
            <a:rPr lang="en-US" sz="1600" b="1" dirty="0" smtClean="0">
              <a:solidFill>
                <a:srgbClr val="002060"/>
              </a:solidFill>
            </a:rPr>
            <a:t>“Joint Research and Education </a:t>
          </a:r>
          <a:r>
            <a:rPr lang="en-US" sz="1600" b="1" dirty="0" err="1" smtClean="0">
              <a:solidFill>
                <a:srgbClr val="002060"/>
              </a:solidFill>
            </a:rPr>
            <a:t>Programme</a:t>
          </a:r>
          <a:r>
            <a:rPr lang="en-US" sz="1600" b="1" dirty="0" smtClean="0">
              <a:solidFill>
                <a:srgbClr val="002060"/>
              </a:solidFill>
            </a:rPr>
            <a:t>”, partner </a:t>
          </a:r>
          <a:r>
            <a:rPr lang="en-US" sz="1600" b="1" dirty="0" err="1" smtClean="0">
              <a:solidFill>
                <a:srgbClr val="002060"/>
              </a:solidFill>
            </a:rPr>
            <a:t>Forschungszentrum</a:t>
          </a:r>
          <a:r>
            <a:rPr lang="en-US" sz="1600" b="1" dirty="0" smtClean="0">
              <a:solidFill>
                <a:srgbClr val="002060"/>
              </a:solidFill>
            </a:rPr>
            <a:t> </a:t>
          </a:r>
          <a:r>
            <a:rPr lang="en-US" sz="1600" b="1" dirty="0" err="1" smtClean="0">
              <a:solidFill>
                <a:srgbClr val="002060"/>
              </a:solidFill>
            </a:rPr>
            <a:t>Jülich</a:t>
          </a:r>
          <a:r>
            <a:rPr lang="en-US" sz="1600" b="1" dirty="0" smtClean="0">
              <a:solidFill>
                <a:srgbClr val="002060"/>
              </a:solidFill>
            </a:rPr>
            <a:t> (Germany) </a:t>
          </a:r>
          <a:r>
            <a:rPr lang="en-US" sz="1600" dirty="0" smtClean="0">
              <a:solidFill>
                <a:srgbClr val="002060"/>
              </a:solidFill>
            </a:rPr>
            <a:t/>
          </a:r>
          <a:br>
            <a:rPr lang="en-US" sz="1600" dirty="0" smtClean="0">
              <a:solidFill>
                <a:srgbClr val="002060"/>
              </a:solidFill>
            </a:rPr>
          </a:br>
          <a:r>
            <a:rPr lang="en-US" sz="1600" dirty="0" smtClean="0">
              <a:solidFill>
                <a:srgbClr val="002060"/>
              </a:solidFill>
            </a:rPr>
            <a:t>thematic priorities: Mathematics; Information Technologies; Natural Sciences; Engineering Sciences; Life Science and Health.</a:t>
          </a:r>
          <a:endParaRPr lang="en-US" sz="1600" dirty="0">
            <a:solidFill>
              <a:srgbClr val="002060"/>
            </a:solidFill>
          </a:endParaRPr>
        </a:p>
      </dgm:t>
    </dgm:pt>
    <dgm:pt modelId="{05DB024D-D2B1-4D23-8F87-8F48E4841418}" type="parTrans" cxnId="{0A007427-9B33-4D7B-B26C-40332A8F99E1}">
      <dgm:prSet/>
      <dgm:spPr/>
      <dgm:t>
        <a:bodyPr/>
        <a:lstStyle/>
        <a:p>
          <a:endParaRPr lang="en-US" sz="1600"/>
        </a:p>
      </dgm:t>
    </dgm:pt>
    <dgm:pt modelId="{6C9167A5-D7FE-4410-B71E-E5E5D9673FF0}" type="sibTrans" cxnId="{0A007427-9B33-4D7B-B26C-40332A8F99E1}">
      <dgm:prSet/>
      <dgm:spPr/>
      <dgm:t>
        <a:bodyPr/>
        <a:lstStyle/>
        <a:p>
          <a:endParaRPr lang="en-US" sz="1600"/>
        </a:p>
      </dgm:t>
    </dgm:pt>
    <dgm:pt modelId="{D809ED5B-3DA5-4E43-9D63-5B46873D8F68}">
      <dgm:prSet phldrT="[Text]" custT="1"/>
      <dgm:spPr>
        <a:solidFill>
          <a:schemeClr val="bg1"/>
        </a:solidFill>
        <a:ln>
          <a:solidFill>
            <a:srgbClr val="485C87"/>
          </a:solidFill>
        </a:ln>
      </dgm:spPr>
      <dgm:t>
        <a:bodyPr/>
        <a:lstStyle/>
        <a:p>
          <a:pPr rtl="0"/>
          <a:r>
            <a:rPr lang="en-GB" sz="1600" b="1" dirty="0" smtClean="0">
              <a:solidFill>
                <a:srgbClr val="002060"/>
              </a:solidFill>
            </a:rPr>
            <a:t>“International Exchange Programme”, partner CNRS (France) </a:t>
          </a:r>
          <a:r>
            <a:rPr lang="en-GB" sz="1600" dirty="0" smtClean="0">
              <a:solidFill>
                <a:srgbClr val="002060"/>
              </a:solidFill>
            </a:rPr>
            <a:t>thematic priorities: A. Mathematics, B. Physics, C. Life sciences.</a:t>
          </a:r>
          <a:endParaRPr lang="en-US" sz="1600" dirty="0">
            <a:solidFill>
              <a:srgbClr val="002060"/>
            </a:solidFill>
          </a:endParaRPr>
        </a:p>
      </dgm:t>
    </dgm:pt>
    <dgm:pt modelId="{2C8AFA72-6904-4C39-B70D-7E29FD06DE30}" type="sibTrans" cxnId="{9717A96D-A131-4601-A02D-8024323735FF}">
      <dgm:prSet/>
      <dgm:spPr/>
      <dgm:t>
        <a:bodyPr/>
        <a:lstStyle/>
        <a:p>
          <a:endParaRPr lang="en-US" sz="1600"/>
        </a:p>
      </dgm:t>
    </dgm:pt>
    <dgm:pt modelId="{B4598B02-7AD5-4D6E-A601-68D041BEBF51}" type="parTrans" cxnId="{9717A96D-A131-4601-A02D-8024323735FF}">
      <dgm:prSet/>
      <dgm:spPr/>
      <dgm:t>
        <a:bodyPr/>
        <a:lstStyle/>
        <a:p>
          <a:endParaRPr lang="en-US" sz="1600"/>
        </a:p>
      </dgm:t>
    </dgm:pt>
    <dgm:pt modelId="{1BAB4FFA-2468-4DFD-98CF-27056C683864}">
      <dgm:prSet phldrT="[Text]" custT="1"/>
      <dgm:spPr>
        <a:solidFill>
          <a:schemeClr val="bg1"/>
        </a:solidFill>
        <a:ln>
          <a:solidFill>
            <a:srgbClr val="485C87"/>
          </a:solidFill>
        </a:ln>
      </dgm:spPr>
      <dgm:t>
        <a:bodyPr/>
        <a:lstStyle/>
        <a:p>
          <a:r>
            <a:rPr lang="en-GB" sz="1600" b="1" dirty="0" smtClean="0">
              <a:solidFill>
                <a:srgbClr val="002060"/>
              </a:solidFill>
            </a:rPr>
            <a:t>Programme “International Research Group”, partner CNRS </a:t>
          </a:r>
          <a:r>
            <a:rPr lang="en-GB" sz="1600" dirty="0" smtClean="0">
              <a:solidFill>
                <a:srgbClr val="002060"/>
              </a:solidFill>
            </a:rPr>
            <a:t>thematic priority: Geosciences.</a:t>
          </a:r>
          <a:endParaRPr lang="en-US" sz="1600" dirty="0">
            <a:solidFill>
              <a:srgbClr val="002060"/>
            </a:solidFill>
          </a:endParaRPr>
        </a:p>
      </dgm:t>
    </dgm:pt>
    <dgm:pt modelId="{533B4AEE-A341-4BE4-B3D4-D12770B2A3C0}" type="parTrans" cxnId="{B45D6FD0-39CE-4F80-B20C-F251C61B8D20}">
      <dgm:prSet/>
      <dgm:spPr/>
      <dgm:t>
        <a:bodyPr/>
        <a:lstStyle/>
        <a:p>
          <a:endParaRPr lang="en-US"/>
        </a:p>
      </dgm:t>
    </dgm:pt>
    <dgm:pt modelId="{CD80D313-B273-4972-B37B-96F9B3EE5E6C}" type="sibTrans" cxnId="{B45D6FD0-39CE-4F80-B20C-F251C61B8D20}">
      <dgm:prSet/>
      <dgm:spPr/>
      <dgm:t>
        <a:bodyPr/>
        <a:lstStyle/>
        <a:p>
          <a:endParaRPr lang="en-US"/>
        </a:p>
      </dgm:t>
    </dgm:pt>
    <dgm:pt modelId="{3A408F28-3F11-4DC6-A078-FA0BA2A7B340}" type="pres">
      <dgm:prSet presAssocID="{0B2EB4C1-13DA-4C16-A8AD-62E542F44883}" presName="diagram" presStyleCnt="0">
        <dgm:presLayoutVars>
          <dgm:dir/>
          <dgm:resizeHandles val="exact"/>
        </dgm:presLayoutVars>
      </dgm:prSet>
      <dgm:spPr/>
      <dgm:t>
        <a:bodyPr/>
        <a:lstStyle/>
        <a:p>
          <a:endParaRPr lang="en-US"/>
        </a:p>
      </dgm:t>
    </dgm:pt>
    <dgm:pt modelId="{554E0268-F1CB-4E50-B73D-1B5306AF0372}" type="pres">
      <dgm:prSet presAssocID="{321D8098-0D5E-4CDC-9A84-533175FE39AF}" presName="node" presStyleLbl="node1" presStyleIdx="0" presStyleCnt="6">
        <dgm:presLayoutVars>
          <dgm:bulletEnabled val="1"/>
        </dgm:presLayoutVars>
      </dgm:prSet>
      <dgm:spPr/>
      <dgm:t>
        <a:bodyPr/>
        <a:lstStyle/>
        <a:p>
          <a:endParaRPr lang="en-US"/>
        </a:p>
      </dgm:t>
    </dgm:pt>
    <dgm:pt modelId="{CB2C3A07-2C8C-4211-A8FF-88530DCB4CC3}" type="pres">
      <dgm:prSet presAssocID="{A2CD3F42-2C67-4082-9608-6D6DA5A493E1}" presName="sibTrans" presStyleCnt="0"/>
      <dgm:spPr/>
    </dgm:pt>
    <dgm:pt modelId="{C44EB2C2-F2E4-4D84-BF0B-3674ED2249CB}" type="pres">
      <dgm:prSet presAssocID="{D809ED5B-3DA5-4E43-9D63-5B46873D8F68}" presName="node" presStyleLbl="node1" presStyleIdx="1" presStyleCnt="6">
        <dgm:presLayoutVars>
          <dgm:bulletEnabled val="1"/>
        </dgm:presLayoutVars>
      </dgm:prSet>
      <dgm:spPr/>
      <dgm:t>
        <a:bodyPr/>
        <a:lstStyle/>
        <a:p>
          <a:endParaRPr lang="en-US"/>
        </a:p>
      </dgm:t>
    </dgm:pt>
    <dgm:pt modelId="{2C48FE52-D7A9-4F53-AB70-B815E1B678D3}" type="pres">
      <dgm:prSet presAssocID="{2C8AFA72-6904-4C39-B70D-7E29FD06DE30}" presName="sibTrans" presStyleCnt="0"/>
      <dgm:spPr/>
    </dgm:pt>
    <dgm:pt modelId="{FB36E022-D418-4E06-9398-8A97C8E1D2CF}" type="pres">
      <dgm:prSet presAssocID="{1BAB4FFA-2468-4DFD-98CF-27056C683864}" presName="node" presStyleLbl="node1" presStyleIdx="2" presStyleCnt="6">
        <dgm:presLayoutVars>
          <dgm:bulletEnabled val="1"/>
        </dgm:presLayoutVars>
      </dgm:prSet>
      <dgm:spPr/>
      <dgm:t>
        <a:bodyPr/>
        <a:lstStyle/>
        <a:p>
          <a:endParaRPr lang="en-US"/>
        </a:p>
      </dgm:t>
    </dgm:pt>
    <dgm:pt modelId="{A5270E94-7004-4C88-ABF4-C880F770810B}" type="pres">
      <dgm:prSet presAssocID="{CD80D313-B273-4972-B37B-96F9B3EE5E6C}" presName="sibTrans" presStyleCnt="0"/>
      <dgm:spPr/>
    </dgm:pt>
    <dgm:pt modelId="{2C367DAA-561C-4A92-AD13-99D19C474EF6}" type="pres">
      <dgm:prSet presAssocID="{60884738-4D53-4369-B2FB-A6FB05220B65}" presName="node" presStyleLbl="node1" presStyleIdx="3" presStyleCnt="6">
        <dgm:presLayoutVars>
          <dgm:bulletEnabled val="1"/>
        </dgm:presLayoutVars>
      </dgm:prSet>
      <dgm:spPr/>
      <dgm:t>
        <a:bodyPr/>
        <a:lstStyle/>
        <a:p>
          <a:endParaRPr lang="en-US"/>
        </a:p>
      </dgm:t>
    </dgm:pt>
    <dgm:pt modelId="{D30B42FD-ADFA-4201-843D-E155E16EA4FA}" type="pres">
      <dgm:prSet presAssocID="{78F8852D-9A2C-4BB8-BE57-7DD6BF2CCD5A}" presName="sibTrans" presStyleCnt="0"/>
      <dgm:spPr/>
    </dgm:pt>
    <dgm:pt modelId="{2BFCED51-23BD-4ACE-8BA1-ACCB4955FA9A}" type="pres">
      <dgm:prSet presAssocID="{304BEC01-6DF3-4B89-BF7C-6F3DDF491D9F}" presName="node" presStyleLbl="node1" presStyleIdx="4" presStyleCnt="6">
        <dgm:presLayoutVars>
          <dgm:bulletEnabled val="1"/>
        </dgm:presLayoutVars>
      </dgm:prSet>
      <dgm:spPr/>
      <dgm:t>
        <a:bodyPr/>
        <a:lstStyle/>
        <a:p>
          <a:endParaRPr lang="en-US"/>
        </a:p>
      </dgm:t>
    </dgm:pt>
    <dgm:pt modelId="{30705422-4E11-4D97-A1B4-8BDD1D89C28D}" type="pres">
      <dgm:prSet presAssocID="{9A57CA2B-627F-444C-8959-82E0859B5770}" presName="sibTrans" presStyleCnt="0"/>
      <dgm:spPr/>
    </dgm:pt>
    <dgm:pt modelId="{24F4AF5F-6373-4AB2-9CB8-B17D2652E217}" type="pres">
      <dgm:prSet presAssocID="{60D6C31F-E7A0-4085-9D96-D2F12179596E}" presName="node" presStyleLbl="node1" presStyleIdx="5" presStyleCnt="6">
        <dgm:presLayoutVars>
          <dgm:bulletEnabled val="1"/>
        </dgm:presLayoutVars>
      </dgm:prSet>
      <dgm:spPr/>
      <dgm:t>
        <a:bodyPr/>
        <a:lstStyle/>
        <a:p>
          <a:endParaRPr lang="en-US"/>
        </a:p>
      </dgm:t>
    </dgm:pt>
  </dgm:ptLst>
  <dgm:cxnLst>
    <dgm:cxn modelId="{AC5CB472-0B4F-4154-A2C7-AE835CAEB5C2}" type="presOf" srcId="{1BAB4FFA-2468-4DFD-98CF-27056C683864}" destId="{FB36E022-D418-4E06-9398-8A97C8E1D2CF}" srcOrd="0" destOrd="0" presId="urn:microsoft.com/office/officeart/2005/8/layout/default"/>
    <dgm:cxn modelId="{8FC19FC7-25A0-4EAF-908C-8EE87AA6CDB4}" type="presOf" srcId="{D809ED5B-3DA5-4E43-9D63-5B46873D8F68}" destId="{C44EB2C2-F2E4-4D84-BF0B-3674ED2249CB}" srcOrd="0" destOrd="0" presId="urn:microsoft.com/office/officeart/2005/8/layout/default"/>
    <dgm:cxn modelId="{D867A8FE-26D3-45ED-988C-BF596A0E3E66}" type="presOf" srcId="{321D8098-0D5E-4CDC-9A84-533175FE39AF}" destId="{554E0268-F1CB-4E50-B73D-1B5306AF0372}" srcOrd="0" destOrd="0" presId="urn:microsoft.com/office/officeart/2005/8/layout/default"/>
    <dgm:cxn modelId="{B45D6FD0-39CE-4F80-B20C-F251C61B8D20}" srcId="{0B2EB4C1-13DA-4C16-A8AD-62E542F44883}" destId="{1BAB4FFA-2468-4DFD-98CF-27056C683864}" srcOrd="2" destOrd="0" parTransId="{533B4AEE-A341-4BE4-B3D4-D12770B2A3C0}" sibTransId="{CD80D313-B273-4972-B37B-96F9B3EE5E6C}"/>
    <dgm:cxn modelId="{9717A96D-A131-4601-A02D-8024323735FF}" srcId="{0B2EB4C1-13DA-4C16-A8AD-62E542F44883}" destId="{D809ED5B-3DA5-4E43-9D63-5B46873D8F68}" srcOrd="1" destOrd="0" parTransId="{B4598B02-7AD5-4D6E-A601-68D041BEBF51}" sibTransId="{2C8AFA72-6904-4C39-B70D-7E29FD06DE30}"/>
    <dgm:cxn modelId="{2836F9F5-D5C2-404A-8469-2D52DD35460C}" type="presOf" srcId="{60884738-4D53-4369-B2FB-A6FB05220B65}" destId="{2C367DAA-561C-4A92-AD13-99D19C474EF6}" srcOrd="0" destOrd="0" presId="urn:microsoft.com/office/officeart/2005/8/layout/default"/>
    <dgm:cxn modelId="{AE1638F1-82CA-412E-9612-A2F438E418D1}" srcId="{0B2EB4C1-13DA-4C16-A8AD-62E542F44883}" destId="{321D8098-0D5E-4CDC-9A84-533175FE39AF}" srcOrd="0" destOrd="0" parTransId="{B50A69B4-A3F3-4C46-8FB2-861CE2F7DD32}" sibTransId="{A2CD3F42-2C67-4082-9608-6D6DA5A493E1}"/>
    <dgm:cxn modelId="{E880192A-2205-41CA-B951-38E95749E5F6}" type="presOf" srcId="{60D6C31F-E7A0-4085-9D96-D2F12179596E}" destId="{24F4AF5F-6373-4AB2-9CB8-B17D2652E217}" srcOrd="0" destOrd="0" presId="urn:microsoft.com/office/officeart/2005/8/layout/default"/>
    <dgm:cxn modelId="{77D87F20-6017-43C5-9DA0-9A1199F8F1D0}" type="presOf" srcId="{0B2EB4C1-13DA-4C16-A8AD-62E542F44883}" destId="{3A408F28-3F11-4DC6-A078-FA0BA2A7B340}" srcOrd="0" destOrd="0" presId="urn:microsoft.com/office/officeart/2005/8/layout/default"/>
    <dgm:cxn modelId="{A0FDD67D-83D2-463C-B28D-DA9733B7F405}" type="presOf" srcId="{304BEC01-6DF3-4B89-BF7C-6F3DDF491D9F}" destId="{2BFCED51-23BD-4ACE-8BA1-ACCB4955FA9A}" srcOrd="0" destOrd="0" presId="urn:microsoft.com/office/officeart/2005/8/layout/default"/>
    <dgm:cxn modelId="{845797CA-41D5-4A63-AACA-C3E0F5EAC377}" srcId="{0B2EB4C1-13DA-4C16-A8AD-62E542F44883}" destId="{60884738-4D53-4369-B2FB-A6FB05220B65}" srcOrd="3" destOrd="0" parTransId="{31868999-951E-4ADB-91B8-831C54674E7F}" sibTransId="{78F8852D-9A2C-4BB8-BE57-7DD6BF2CCD5A}"/>
    <dgm:cxn modelId="{0A007427-9B33-4D7B-B26C-40332A8F99E1}" srcId="{0B2EB4C1-13DA-4C16-A8AD-62E542F44883}" destId="{60D6C31F-E7A0-4085-9D96-D2F12179596E}" srcOrd="5" destOrd="0" parTransId="{05DB024D-D2B1-4D23-8F87-8F48E4841418}" sibTransId="{6C9167A5-D7FE-4410-B71E-E5E5D9673FF0}"/>
    <dgm:cxn modelId="{6CDF3C8E-8F8C-44D9-B0AB-372D3776B2BB}" srcId="{0B2EB4C1-13DA-4C16-A8AD-62E542F44883}" destId="{304BEC01-6DF3-4B89-BF7C-6F3DDF491D9F}" srcOrd="4" destOrd="0" parTransId="{3CE75555-EE46-44C8-A8E0-85CA588E52C1}" sibTransId="{9A57CA2B-627F-444C-8959-82E0859B5770}"/>
    <dgm:cxn modelId="{3C43FC16-A413-47A9-9EBF-18FFAB84F5BF}" type="presParOf" srcId="{3A408F28-3F11-4DC6-A078-FA0BA2A7B340}" destId="{554E0268-F1CB-4E50-B73D-1B5306AF0372}" srcOrd="0" destOrd="0" presId="urn:microsoft.com/office/officeart/2005/8/layout/default"/>
    <dgm:cxn modelId="{E5D740CD-5605-4A6E-927F-A7F273B1AE89}" type="presParOf" srcId="{3A408F28-3F11-4DC6-A078-FA0BA2A7B340}" destId="{CB2C3A07-2C8C-4211-A8FF-88530DCB4CC3}" srcOrd="1" destOrd="0" presId="urn:microsoft.com/office/officeart/2005/8/layout/default"/>
    <dgm:cxn modelId="{2C0E46F7-7594-463E-90BF-265DE78D85D2}" type="presParOf" srcId="{3A408F28-3F11-4DC6-A078-FA0BA2A7B340}" destId="{C44EB2C2-F2E4-4D84-BF0B-3674ED2249CB}" srcOrd="2" destOrd="0" presId="urn:microsoft.com/office/officeart/2005/8/layout/default"/>
    <dgm:cxn modelId="{2D82A3CC-79B3-43FE-8223-721FF239B64D}" type="presParOf" srcId="{3A408F28-3F11-4DC6-A078-FA0BA2A7B340}" destId="{2C48FE52-D7A9-4F53-AB70-B815E1B678D3}" srcOrd="3" destOrd="0" presId="urn:microsoft.com/office/officeart/2005/8/layout/default"/>
    <dgm:cxn modelId="{930E67B1-2EB4-4CEC-8931-0F95D23B3007}" type="presParOf" srcId="{3A408F28-3F11-4DC6-A078-FA0BA2A7B340}" destId="{FB36E022-D418-4E06-9398-8A97C8E1D2CF}" srcOrd="4" destOrd="0" presId="urn:microsoft.com/office/officeart/2005/8/layout/default"/>
    <dgm:cxn modelId="{2F58DEF4-D217-481A-A2C4-CB03913B306C}" type="presParOf" srcId="{3A408F28-3F11-4DC6-A078-FA0BA2A7B340}" destId="{A5270E94-7004-4C88-ABF4-C880F770810B}" srcOrd="5" destOrd="0" presId="urn:microsoft.com/office/officeart/2005/8/layout/default"/>
    <dgm:cxn modelId="{17BC6F8C-BF7F-4CDE-9840-574023ED7B45}" type="presParOf" srcId="{3A408F28-3F11-4DC6-A078-FA0BA2A7B340}" destId="{2C367DAA-561C-4A92-AD13-99D19C474EF6}" srcOrd="6" destOrd="0" presId="urn:microsoft.com/office/officeart/2005/8/layout/default"/>
    <dgm:cxn modelId="{B8392B60-3863-4F23-9836-4CC05867E84D}" type="presParOf" srcId="{3A408F28-3F11-4DC6-A078-FA0BA2A7B340}" destId="{D30B42FD-ADFA-4201-843D-E155E16EA4FA}" srcOrd="7" destOrd="0" presId="urn:microsoft.com/office/officeart/2005/8/layout/default"/>
    <dgm:cxn modelId="{342421AC-720E-4C65-B342-1D3A98CB3913}" type="presParOf" srcId="{3A408F28-3F11-4DC6-A078-FA0BA2A7B340}" destId="{2BFCED51-23BD-4ACE-8BA1-ACCB4955FA9A}" srcOrd="8" destOrd="0" presId="urn:microsoft.com/office/officeart/2005/8/layout/default"/>
    <dgm:cxn modelId="{4BA1EE3C-F8D7-44EC-B855-8110EB95EFA6}" type="presParOf" srcId="{3A408F28-3F11-4DC6-A078-FA0BA2A7B340}" destId="{30705422-4E11-4D97-A1B4-8BDD1D89C28D}" srcOrd="9" destOrd="0" presId="urn:microsoft.com/office/officeart/2005/8/layout/default"/>
    <dgm:cxn modelId="{6E9DAFC3-4FFC-41E9-BDF3-3474E6B23EC9}" type="presParOf" srcId="{3A408F28-3F11-4DC6-A078-FA0BA2A7B340}" destId="{24F4AF5F-6373-4AB2-9CB8-B17D2652E217}" srcOrd="10" destOrd="0" presId="urn:microsoft.com/office/officeart/2005/8/layout/default"/>
  </dgm:cxnLst>
  <dgm:bg>
    <a:noFill/>
  </dgm:bg>
  <dgm:whole>
    <a:ln>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458E31-C048-4189-A555-EBA2B9858E9D}" type="datetimeFigureOut">
              <a:rPr lang="en-US" smtClean="0"/>
              <a:t>19/09/2016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BFC47D-6F07-443F-9D6B-7D239908EA8B}" type="slidenum">
              <a:rPr lang="en-US" smtClean="0"/>
              <a:t>‹#›</a:t>
            </a:fld>
            <a:endParaRPr lang="en-US"/>
          </a:p>
        </p:txBody>
      </p:sp>
    </p:spTree>
    <p:extLst>
      <p:ext uri="{BB962C8B-B14F-4D97-AF65-F5344CB8AC3E}">
        <p14:creationId xmlns:p14="http://schemas.microsoft.com/office/powerpoint/2010/main" val="278745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PMPRD was prepared by international experts from EU</a:t>
            </a:r>
            <a:r>
              <a:rPr lang="en-US" baseline="0" dirty="0" smtClean="0"/>
              <a:t> member states in 2015</a:t>
            </a:r>
          </a:p>
          <a:p>
            <a:r>
              <a:rPr lang="en-US" baseline="0" dirty="0" smtClean="0"/>
              <a:t>One of the major recommendation was to enhance international cooperation in STI system</a:t>
            </a:r>
            <a:endParaRPr lang="en-US" dirty="0"/>
          </a:p>
        </p:txBody>
      </p:sp>
      <p:sp>
        <p:nvSpPr>
          <p:cNvPr id="4" name="Slide Number Placeholder 3"/>
          <p:cNvSpPr>
            <a:spLocks noGrp="1"/>
          </p:cNvSpPr>
          <p:nvPr>
            <p:ph type="sldNum" sz="quarter" idx="10"/>
          </p:nvPr>
        </p:nvSpPr>
        <p:spPr/>
        <p:txBody>
          <a:bodyPr/>
          <a:lstStyle/>
          <a:p>
            <a:fld id="{57CDC3CD-C3FC-4CB7-9A35-0FA254AB7883}" type="slidenum">
              <a:rPr lang="en-US" smtClean="0"/>
              <a:pPr/>
              <a:t>3</a:t>
            </a:fld>
            <a:endParaRPr lang="en-US"/>
          </a:p>
        </p:txBody>
      </p:sp>
    </p:spTree>
    <p:extLst>
      <p:ext uri="{BB962C8B-B14F-4D97-AF65-F5344CB8AC3E}">
        <p14:creationId xmlns:p14="http://schemas.microsoft.com/office/powerpoint/2010/main" val="4150744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6628" name="Slide Number Placeholder 3"/>
          <p:cNvSpPr>
            <a:spLocks noGrp="1"/>
          </p:cNvSpPr>
          <p:nvPr>
            <p:ph type="sldNum" sz="quarter" idx="5"/>
          </p:nvPr>
        </p:nvSpPr>
        <p:spPr bwMode="auto">
          <a:noFill/>
          <a:ln>
            <a:miter lim="800000"/>
            <a:headEnd/>
            <a:tailEnd/>
          </a:ln>
        </p:spPr>
        <p:txBody>
          <a:bodyPr/>
          <a:lstStyle/>
          <a:p>
            <a:fld id="{98EBDC30-24A0-48B0-9B21-BA03BBA63C67}" type="slidenum">
              <a:rPr lang="en-US" altLang="en-US"/>
              <a:pPr/>
              <a:t>16</a:t>
            </a:fld>
            <a:endParaRPr lang="en-US" altLang="en-US"/>
          </a:p>
        </p:txBody>
      </p:sp>
    </p:spTree>
    <p:extLst>
      <p:ext uri="{BB962C8B-B14F-4D97-AF65-F5344CB8AC3E}">
        <p14:creationId xmlns:p14="http://schemas.microsoft.com/office/powerpoint/2010/main" val="2906391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cooperation agreement was initiated by </a:t>
            </a:r>
            <a:r>
              <a:rPr lang="en-US" dirty="0" err="1" smtClean="0"/>
              <a:t>MoES</a:t>
            </a:r>
            <a:r>
              <a:rPr lang="en-US" dirty="0" smtClean="0"/>
              <a:t> in 2014. </a:t>
            </a:r>
          </a:p>
          <a:p>
            <a:r>
              <a:rPr lang="en-US" dirty="0" smtClean="0"/>
              <a:t>2015 was preparatory stage for 2 Geo</a:t>
            </a:r>
            <a:r>
              <a:rPr lang="en-US" baseline="0" dirty="0" smtClean="0"/>
              <a:t> journals production at ELSEVIER</a:t>
            </a:r>
          </a:p>
          <a:p>
            <a:r>
              <a:rPr lang="en-US" baseline="0" dirty="0" smtClean="0"/>
              <a:t>From 2016 TMI and AU journals were published and this increased visibility of Georgian researchers in international scientific area.</a:t>
            </a:r>
            <a:endParaRPr lang="en-US" dirty="0"/>
          </a:p>
        </p:txBody>
      </p:sp>
      <p:sp>
        <p:nvSpPr>
          <p:cNvPr id="4" name="Slide Number Placeholder 3"/>
          <p:cNvSpPr>
            <a:spLocks noGrp="1"/>
          </p:cNvSpPr>
          <p:nvPr>
            <p:ph type="sldNum" sz="quarter" idx="10"/>
          </p:nvPr>
        </p:nvSpPr>
        <p:spPr/>
        <p:txBody>
          <a:bodyPr/>
          <a:lstStyle/>
          <a:p>
            <a:fld id="{57CDC3CD-C3FC-4CB7-9A35-0FA254AB7883}" type="slidenum">
              <a:rPr lang="en-US" smtClean="0"/>
              <a:pPr/>
              <a:t>18</a:t>
            </a:fld>
            <a:endParaRPr lang="en-US"/>
          </a:p>
        </p:txBody>
      </p:sp>
    </p:spTree>
    <p:extLst>
      <p:ext uri="{BB962C8B-B14F-4D97-AF65-F5344CB8AC3E}">
        <p14:creationId xmlns:p14="http://schemas.microsoft.com/office/powerpoint/2010/main" val="2797983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I would like to make focus</a:t>
            </a:r>
            <a:r>
              <a:rPr lang="en-US" altLang="en-US" baseline="0" dirty="0" smtClean="0"/>
              <a:t> on Georgian – German cooperation. </a:t>
            </a:r>
          </a:p>
          <a:p>
            <a:pPr eaLnBrk="1" hangingPunct="1">
              <a:spcBef>
                <a:spcPct val="0"/>
              </a:spcBef>
            </a:pPr>
            <a:r>
              <a:rPr lang="en-US" altLang="en-US" baseline="0" dirty="0" smtClean="0"/>
              <a:t>It’s our pleasure to mention that German partners are in majority among our international collaborators. We have longstanding cooperation with </a:t>
            </a:r>
            <a:r>
              <a:rPr lang="en-US" altLang="en-US" baseline="0" dirty="0" err="1" smtClean="0"/>
              <a:t>Julich</a:t>
            </a:r>
            <a:r>
              <a:rPr lang="en-US" altLang="en-US" baseline="0" dirty="0" smtClean="0"/>
              <a:t> Center. It started from 2012 and contract was renewed first in 2015 and also in 2016. New project was initiated in cooperation </a:t>
            </a:r>
            <a:r>
              <a:rPr lang="en-US" altLang="en-US" baseline="0" dirty="0" err="1" smtClean="0"/>
              <a:t>wth</a:t>
            </a:r>
            <a:r>
              <a:rPr lang="en-US" altLang="en-US" baseline="0" dirty="0" smtClean="0"/>
              <a:t> </a:t>
            </a:r>
            <a:r>
              <a:rPr lang="en-US" altLang="en-US" baseline="0" dirty="0" err="1" smtClean="0"/>
              <a:t>Julich</a:t>
            </a:r>
            <a:r>
              <a:rPr lang="en-US" altLang="en-US" baseline="0" dirty="0" smtClean="0"/>
              <a:t> from 2016 – SMART EDM LAB at TSU. SRNSF will start funding from 2017. </a:t>
            </a:r>
          </a:p>
          <a:p>
            <a:pPr eaLnBrk="1" hangingPunct="1">
              <a:spcBef>
                <a:spcPct val="0"/>
              </a:spcBef>
            </a:pPr>
            <a:r>
              <a:rPr lang="en-US" altLang="en-US" baseline="0" dirty="0" smtClean="0"/>
              <a:t>2 new </a:t>
            </a:r>
            <a:r>
              <a:rPr lang="en-US" altLang="en-US" baseline="0" dirty="0" err="1" smtClean="0"/>
              <a:t>programmes</a:t>
            </a:r>
            <a:r>
              <a:rPr lang="en-US" altLang="en-US" baseline="0" dirty="0" smtClean="0"/>
              <a:t> will  be </a:t>
            </a:r>
            <a:r>
              <a:rPr lang="en-US" altLang="en-US" baseline="0" dirty="0" err="1" smtClean="0"/>
              <a:t>lauched</a:t>
            </a:r>
            <a:r>
              <a:rPr lang="en-US" altLang="en-US" baseline="0" dirty="0" smtClean="0"/>
              <a:t> from the end of 2016 – in cooperation with DAAD and VW.</a:t>
            </a:r>
            <a:endParaRPr lang="en-US" altLang="en-US" dirty="0"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F156D7A-63BA-49DF-B44D-3663542F62A9}" type="slidenum">
              <a:rPr lang="en-US" altLang="en-US" smtClean="0"/>
              <a:pPr fontAlgn="base">
                <a:spcBef>
                  <a:spcPct val="0"/>
                </a:spcBef>
                <a:spcAft>
                  <a:spcPct val="0"/>
                </a:spcAft>
              </a:pPr>
              <a:t>19</a:t>
            </a:fld>
            <a:endParaRPr lang="en-US" altLang="en-US" smtClean="0"/>
          </a:p>
        </p:txBody>
      </p:sp>
    </p:spTree>
    <p:extLst>
      <p:ext uri="{BB962C8B-B14F-4D97-AF65-F5344CB8AC3E}">
        <p14:creationId xmlns:p14="http://schemas.microsoft.com/office/powerpoint/2010/main" val="1537573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dirty="0" smtClean="0">
                <a:solidFill>
                  <a:schemeClr val="accent5">
                    <a:lumMod val="75000"/>
                  </a:schemeClr>
                </a:solidFill>
              </a:rPr>
              <a:t>In</a:t>
            </a:r>
            <a:r>
              <a:rPr lang="en-US" sz="1200" baseline="0" dirty="0" smtClean="0">
                <a:solidFill>
                  <a:schemeClr val="accent5">
                    <a:lumMod val="75000"/>
                  </a:schemeClr>
                </a:solidFill>
              </a:rPr>
              <a:t> this slide you can find details on joint projects. </a:t>
            </a:r>
            <a:endParaRPr lang="en-US" sz="1200" dirty="0" smtClean="0">
              <a:solidFill>
                <a:schemeClr val="accent5">
                  <a:lumMod val="75000"/>
                </a:schemeClr>
              </a:solidFill>
            </a:endParaRPr>
          </a:p>
          <a:p>
            <a:pPr marL="0" marR="0" indent="0" algn="l" defTabSz="914400" rtl="0" eaLnBrk="1" fontAlgn="auto" latinLnBrk="0" hangingPunct="1">
              <a:lnSpc>
                <a:spcPct val="100000"/>
              </a:lnSpc>
              <a:spcBef>
                <a:spcPct val="0"/>
              </a:spcBef>
              <a:spcAft>
                <a:spcPts val="0"/>
              </a:spcAft>
              <a:buClrTx/>
              <a:buSzTx/>
              <a:buFontTx/>
              <a:buNone/>
              <a:tabLst/>
              <a:defRPr/>
            </a:pPr>
            <a:endParaRPr lang="en-US" sz="1200" dirty="0" smtClean="0">
              <a:solidFill>
                <a:schemeClr val="accent5">
                  <a:lumMod val="75000"/>
                </a:schemeClr>
              </a:solidFill>
            </a:endParaRPr>
          </a:p>
          <a:p>
            <a:pPr marL="0" marR="0" indent="0" algn="l" defTabSz="914400" rtl="0" eaLnBrk="1" fontAlgn="auto" latinLnBrk="0" hangingPunct="1">
              <a:lnSpc>
                <a:spcPct val="100000"/>
              </a:lnSpc>
              <a:spcBef>
                <a:spcPct val="0"/>
              </a:spcBef>
              <a:spcAft>
                <a:spcPts val="0"/>
              </a:spcAft>
              <a:buClrTx/>
              <a:buSzTx/>
              <a:buFontTx/>
              <a:buNone/>
              <a:tabLst/>
              <a:defRPr/>
            </a:pPr>
            <a:r>
              <a:rPr lang="en-US" sz="1200" dirty="0" smtClean="0">
                <a:solidFill>
                  <a:schemeClr val="accent5">
                    <a:lumMod val="75000"/>
                  </a:schemeClr>
                </a:solidFill>
              </a:rPr>
              <a:t>Problems and challenges:</a:t>
            </a:r>
          </a:p>
          <a:p>
            <a:pPr marL="171450" marR="0" indent="-171450" algn="l" defTabSz="914400" rtl="0" eaLnBrk="1" fontAlgn="auto" latinLnBrk="0" hangingPunct="1">
              <a:lnSpc>
                <a:spcPct val="100000"/>
              </a:lnSpc>
              <a:spcBef>
                <a:spcPct val="0"/>
              </a:spcBef>
              <a:spcAft>
                <a:spcPts val="0"/>
              </a:spcAft>
              <a:buClrTx/>
              <a:buSzTx/>
              <a:buFontTx/>
              <a:buChar char="-"/>
              <a:tabLst/>
              <a:defRPr/>
            </a:pPr>
            <a:r>
              <a:rPr lang="en-US" sz="1200" dirty="0" smtClean="0">
                <a:solidFill>
                  <a:schemeClr val="accent5">
                    <a:lumMod val="75000"/>
                  </a:schemeClr>
                </a:solidFill>
              </a:rPr>
              <a:t>DAAD requests 3 year </a:t>
            </a:r>
            <a:r>
              <a:rPr lang="en-US" sz="1200" dirty="0" err="1" smtClean="0">
                <a:solidFill>
                  <a:schemeClr val="accent5">
                    <a:lumMod val="75000"/>
                  </a:schemeClr>
                </a:solidFill>
              </a:rPr>
              <a:t>MoU</a:t>
            </a:r>
            <a:r>
              <a:rPr lang="en-US" sz="1200" baseline="0" dirty="0" smtClean="0">
                <a:solidFill>
                  <a:schemeClr val="accent5">
                    <a:lumMod val="75000"/>
                  </a:schemeClr>
                </a:solidFill>
              </a:rPr>
              <a:t> and 15% for administrative costs (up to 21 000 EUR), out of 164 000 EUR (annual)</a:t>
            </a:r>
            <a:endParaRPr lang="en-US" sz="1200" dirty="0" smtClean="0">
              <a:solidFill>
                <a:schemeClr val="accent5">
                  <a:lumMod val="75000"/>
                </a:schemeClr>
              </a:solidFill>
            </a:endParaRPr>
          </a:p>
          <a:p>
            <a:pPr marL="171450" marR="0" indent="-171450" algn="l" defTabSz="914400" rtl="0" eaLnBrk="1" fontAlgn="auto" latinLnBrk="0" hangingPunct="1">
              <a:lnSpc>
                <a:spcPct val="100000"/>
              </a:lnSpc>
              <a:spcBef>
                <a:spcPct val="0"/>
              </a:spcBef>
              <a:spcAft>
                <a:spcPts val="0"/>
              </a:spcAft>
              <a:buClrTx/>
              <a:buSzTx/>
              <a:buFontTx/>
              <a:buChar char="-"/>
              <a:tabLst/>
              <a:defRPr/>
            </a:pPr>
            <a:r>
              <a:rPr lang="en-US" sz="1200" dirty="0" smtClean="0">
                <a:solidFill>
                  <a:schemeClr val="accent5">
                    <a:lumMod val="75000"/>
                  </a:schemeClr>
                </a:solidFill>
              </a:rPr>
              <a:t>Special</a:t>
            </a:r>
            <a:r>
              <a:rPr lang="en-US" sz="1200" baseline="0" dirty="0" smtClean="0">
                <a:solidFill>
                  <a:schemeClr val="accent5">
                    <a:lumMod val="75000"/>
                  </a:schemeClr>
                </a:solidFill>
              </a:rPr>
              <a:t> governmental decree needed for signing 3 years agreement and permission on state procurement for payment 15% to DAAD for call administration. </a:t>
            </a:r>
          </a:p>
          <a:p>
            <a:pPr eaLnBrk="1" hangingPunct="1">
              <a:spcBef>
                <a:spcPct val="0"/>
              </a:spcBef>
            </a:pPr>
            <a:endParaRPr lang="en-US" altLang="en-US" b="1" dirty="0" smtClean="0"/>
          </a:p>
          <a:p>
            <a:pPr eaLnBrk="1" hangingPunct="1">
              <a:spcBef>
                <a:spcPct val="0"/>
              </a:spcBef>
            </a:pPr>
            <a:r>
              <a:rPr lang="en-US" altLang="en-US" b="1" dirty="0" smtClean="0"/>
              <a:t>- Volkswagen</a:t>
            </a:r>
            <a:r>
              <a:rPr lang="en-US" altLang="en-US" b="1" baseline="0" dirty="0" smtClean="0"/>
              <a:t> announced concept call for PhD </a:t>
            </a:r>
            <a:r>
              <a:rPr lang="en-US" altLang="en-US" b="1" baseline="0" dirty="0" err="1" smtClean="0"/>
              <a:t>programmes</a:t>
            </a:r>
            <a:r>
              <a:rPr lang="en-US" altLang="en-US" b="1" baseline="0" dirty="0" smtClean="0"/>
              <a:t>. Results will be known in Fall. </a:t>
            </a:r>
            <a:r>
              <a:rPr lang="en-US" altLang="en-US" b="1" baseline="0" dirty="0" err="1" smtClean="0"/>
              <a:t>MoU</a:t>
            </a:r>
            <a:r>
              <a:rPr lang="en-US" altLang="en-US" b="1" baseline="0" dirty="0" smtClean="0"/>
              <a:t> should be signed.</a:t>
            </a:r>
          </a:p>
          <a:p>
            <a:pPr eaLnBrk="1" hangingPunct="1">
              <a:spcBef>
                <a:spcPct val="0"/>
              </a:spcBef>
            </a:pPr>
            <a:endParaRPr lang="en-US" altLang="en-US" b="1" baseline="0" dirty="0" smtClean="0"/>
          </a:p>
          <a:p>
            <a:pPr marL="171450" indent="-171450" eaLnBrk="1" hangingPunct="1">
              <a:spcBef>
                <a:spcPct val="0"/>
              </a:spcBef>
              <a:buFontTx/>
              <a:buChar char="-"/>
            </a:pPr>
            <a:r>
              <a:rPr lang="en-US" altLang="en-US" b="1" baseline="0" dirty="0" smtClean="0"/>
              <a:t>All new </a:t>
            </a:r>
            <a:r>
              <a:rPr lang="en-US" altLang="en-US" b="1" baseline="0" dirty="0" err="1" smtClean="0"/>
              <a:t>programmes</a:t>
            </a:r>
            <a:r>
              <a:rPr lang="en-US" altLang="en-US" b="1" baseline="0" dirty="0" smtClean="0"/>
              <a:t> need at least 2.5 – 3 months for approval the legal regulations (approval by all departments of the </a:t>
            </a:r>
            <a:r>
              <a:rPr lang="en-US" altLang="en-US" b="1" baseline="0" dirty="0" err="1" smtClean="0"/>
              <a:t>MoES</a:t>
            </a:r>
            <a:r>
              <a:rPr lang="en-US" altLang="en-US" b="1" baseline="0" dirty="0" smtClean="0"/>
              <a:t>, Ministry of Finances)</a:t>
            </a:r>
          </a:p>
          <a:p>
            <a:pPr marL="171450" indent="-171450" eaLnBrk="1" hangingPunct="1">
              <a:spcBef>
                <a:spcPct val="0"/>
              </a:spcBef>
              <a:buFontTx/>
              <a:buChar char="-"/>
            </a:pPr>
            <a:r>
              <a:rPr lang="en-US" altLang="en-US" b="1" baseline="0" dirty="0" smtClean="0"/>
              <a:t>French Institute – only PhD students’ fellowships envisaged this year. SRNSF intention is to move towards Post docs fellowships. French side is a bit passive in negotiations. </a:t>
            </a:r>
          </a:p>
          <a:p>
            <a:pPr algn="just"/>
            <a:r>
              <a:rPr lang="en-US" sz="1200" b="1"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what is new </a:t>
            </a:r>
            <a:r>
              <a:rPr lang="ka-GE" sz="1200" b="1" dirty="0" smtClean="0">
                <a:solidFill>
                  <a:srgbClr val="002060"/>
                </a:solidFill>
                <a:latin typeface="+mn-lt"/>
                <a:ea typeface="Calibri" panose="020F0502020204030204" pitchFamily="34" charset="0"/>
                <a:cs typeface="Times New Roman" panose="02020603050405020304" pitchFamily="18" charset="0"/>
              </a:rPr>
              <a:t>: </a:t>
            </a:r>
            <a:r>
              <a:rPr lang="en-US" sz="1200" b="1"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foundation of SMART Lab </a:t>
            </a:r>
          </a:p>
          <a:p>
            <a:pPr algn="just"/>
            <a:r>
              <a:rPr lang="en-US" sz="1200" dirty="0" smtClean="0">
                <a:solidFill>
                  <a:schemeClr val="accent5">
                    <a:lumMod val="50000"/>
                  </a:schemeClr>
                </a:solidFill>
                <a:latin typeface="Sylfaen" panose="010A0502050306030303" pitchFamily="18" charset="0"/>
              </a:rPr>
              <a:t>As part of SRNSF targeted program, a new SMART lab will be founded in Georgia and will be led by a young, successful researcher returned to Georgia.  </a:t>
            </a:r>
          </a:p>
          <a:p>
            <a:pPr algn="just"/>
            <a:endParaRPr lang="en-US" sz="1200" dirty="0" smtClean="0">
              <a:solidFill>
                <a:schemeClr val="accent5">
                  <a:lumMod val="50000"/>
                </a:schemeClr>
              </a:solidFill>
              <a:latin typeface="Sylfaen" panose="010A0502050306030303" pitchFamily="18" charset="0"/>
            </a:endParaRPr>
          </a:p>
          <a:p>
            <a:pPr algn="l">
              <a:lnSpc>
                <a:spcPct val="200000"/>
              </a:lnSpc>
              <a:spcBef>
                <a:spcPts val="0"/>
              </a:spcBef>
              <a:spcAft>
                <a:spcPts val="600"/>
              </a:spcAft>
              <a:buFont typeface="Wingdings" pitchFamily="2" charset="2"/>
              <a:buChar char="Ø"/>
              <a:defRPr/>
            </a:pPr>
            <a:r>
              <a:rPr lang="de-DE" sz="1200" dirty="0" smtClean="0">
                <a:solidFill>
                  <a:srgbClr val="002060"/>
                </a:solidFill>
                <a:latin typeface="Georgia" pitchFamily="18" charset="0"/>
              </a:rPr>
              <a:t>In </a:t>
            </a:r>
            <a:r>
              <a:rPr lang="de-DE" sz="1200" dirty="0" smtClean="0">
                <a:latin typeface="Georgia" pitchFamily="18" charset="0"/>
              </a:rPr>
              <a:t>October </a:t>
            </a:r>
            <a:r>
              <a:rPr lang="ka-GE" sz="1200" dirty="0" smtClean="0">
                <a:latin typeface="Garamond" pitchFamily="18" charset="0"/>
              </a:rPr>
              <a:t>2015 </a:t>
            </a:r>
            <a:r>
              <a:rPr lang="en-US" sz="1200" dirty="0" err="1" smtClean="0">
                <a:latin typeface="Georgia" pitchFamily="18" charset="0"/>
              </a:rPr>
              <a:t>Deutscher</a:t>
            </a:r>
            <a:r>
              <a:rPr lang="en-US" sz="1200" dirty="0" smtClean="0">
                <a:latin typeface="Georgia" pitchFamily="18" charset="0"/>
              </a:rPr>
              <a:t> </a:t>
            </a:r>
            <a:r>
              <a:rPr lang="en-US" sz="1200" dirty="0" err="1" smtClean="0">
                <a:latin typeface="Georgia" pitchFamily="18" charset="0"/>
              </a:rPr>
              <a:t>Akademischer</a:t>
            </a:r>
            <a:r>
              <a:rPr lang="en-US" sz="1200" dirty="0" smtClean="0">
                <a:latin typeface="Georgia" pitchFamily="18" charset="0"/>
              </a:rPr>
              <a:t> </a:t>
            </a:r>
            <a:r>
              <a:rPr lang="en-US" sz="1200" dirty="0" err="1" smtClean="0">
                <a:latin typeface="Georgia" pitchFamily="18" charset="0"/>
              </a:rPr>
              <a:t>Austauschdienst</a:t>
            </a:r>
            <a:r>
              <a:rPr lang="en-US" sz="1200" dirty="0" smtClean="0">
                <a:latin typeface="Georgia" pitchFamily="18" charset="0"/>
              </a:rPr>
              <a:t> (DAAD) and </a:t>
            </a:r>
            <a:r>
              <a:rPr lang="en-US" sz="1200" dirty="0" err="1" smtClean="0">
                <a:latin typeface="Georgia" pitchFamily="18" charset="0"/>
              </a:rPr>
              <a:t>Shota</a:t>
            </a:r>
            <a:r>
              <a:rPr lang="en-US" sz="1200" dirty="0" smtClean="0">
                <a:latin typeface="Georgia" pitchFamily="18" charset="0"/>
              </a:rPr>
              <a:t> </a:t>
            </a:r>
            <a:r>
              <a:rPr lang="en-US" sz="1200" dirty="0" err="1" smtClean="0">
                <a:latin typeface="Georgia" pitchFamily="18" charset="0"/>
              </a:rPr>
              <a:t>Rustaveli</a:t>
            </a:r>
            <a:r>
              <a:rPr lang="en-US" sz="1200" dirty="0" smtClean="0">
                <a:latin typeface="Georgia" pitchFamily="18" charset="0"/>
              </a:rPr>
              <a:t> National Science Foundation (SRNSF) have started to work on a scheme of fellowships for Young Scientists and PhD-students in Georgia</a:t>
            </a:r>
          </a:p>
          <a:p>
            <a:pPr algn="l">
              <a:lnSpc>
                <a:spcPct val="200000"/>
              </a:lnSpc>
              <a:spcBef>
                <a:spcPts val="0"/>
              </a:spcBef>
              <a:spcAft>
                <a:spcPts val="600"/>
              </a:spcAft>
              <a:buFont typeface="Wingdings" pitchFamily="2" charset="2"/>
              <a:buChar char="Ø"/>
              <a:defRPr/>
            </a:pPr>
            <a:r>
              <a:rPr lang="en-US" sz="1200" dirty="0" smtClean="0">
                <a:latin typeface="Georgia" pitchFamily="18" charset="0"/>
              </a:rPr>
              <a:t> The fellowships will be tenable at Higher Education Institutions (HEI) and other recognized research institutions in Germany and will be known as the Joint </a:t>
            </a:r>
            <a:r>
              <a:rPr lang="en-US" sz="1200" dirty="0" err="1" smtClean="0">
                <a:latin typeface="Georgia" pitchFamily="18" charset="0"/>
              </a:rPr>
              <a:t>Rustaveli</a:t>
            </a:r>
            <a:r>
              <a:rPr lang="en-US" sz="1200" dirty="0" smtClean="0">
                <a:latin typeface="Georgia" pitchFamily="18" charset="0"/>
              </a:rPr>
              <a:t>-DAAD-fellowship </a:t>
            </a:r>
            <a:r>
              <a:rPr lang="en-US" sz="1200" dirty="0" err="1" smtClean="0">
                <a:latin typeface="Georgia" pitchFamily="18" charset="0"/>
              </a:rPr>
              <a:t>rogramme</a:t>
            </a:r>
            <a:endParaRPr lang="en-US" sz="1200" dirty="0" smtClean="0">
              <a:latin typeface="Georgia" pitchFamily="18" charset="0"/>
            </a:endParaRPr>
          </a:p>
          <a:p>
            <a:pPr algn="l">
              <a:lnSpc>
                <a:spcPct val="200000"/>
              </a:lnSpc>
              <a:spcBef>
                <a:spcPts val="0"/>
              </a:spcBef>
              <a:spcAft>
                <a:spcPts val="600"/>
              </a:spcAft>
              <a:buFont typeface="Wingdings" pitchFamily="2" charset="2"/>
              <a:buChar char="Ø"/>
              <a:defRPr/>
            </a:pPr>
            <a:r>
              <a:rPr lang="en-US" sz="1200" dirty="0" smtClean="0">
                <a:latin typeface="Georgia" pitchFamily="18" charset="0"/>
              </a:rPr>
              <a:t> The Joint </a:t>
            </a:r>
            <a:r>
              <a:rPr lang="en-US" sz="1200" dirty="0" err="1" smtClean="0">
                <a:latin typeface="Georgia" pitchFamily="18" charset="0"/>
              </a:rPr>
              <a:t>Rustaveli</a:t>
            </a:r>
            <a:r>
              <a:rPr lang="en-US" sz="1200" dirty="0" smtClean="0">
                <a:latin typeface="Georgia" pitchFamily="18" charset="0"/>
              </a:rPr>
              <a:t>-DAAD-fellowship </a:t>
            </a:r>
            <a:r>
              <a:rPr lang="en-US" sz="1200" dirty="0" err="1" smtClean="0">
                <a:latin typeface="Georgia" pitchFamily="18" charset="0"/>
              </a:rPr>
              <a:t>programme</a:t>
            </a:r>
            <a:r>
              <a:rPr lang="en-US" sz="1200" dirty="0" smtClean="0">
                <a:latin typeface="Georgia" pitchFamily="18" charset="0"/>
              </a:rPr>
              <a:t> will enable to create a network of scholars from Georgia with colleagues in Germany to enhance the international exchange of ideas and academic best practices</a:t>
            </a:r>
          </a:p>
          <a:p>
            <a:pPr algn="l">
              <a:lnSpc>
                <a:spcPct val="200000"/>
              </a:lnSpc>
              <a:spcBef>
                <a:spcPts val="0"/>
              </a:spcBef>
              <a:spcAft>
                <a:spcPts val="600"/>
              </a:spcAft>
              <a:buFont typeface="Wingdings" pitchFamily="2" charset="2"/>
              <a:buChar char="Ø"/>
              <a:defRPr/>
            </a:pPr>
            <a:r>
              <a:rPr lang="en-US" sz="1200" b="1" dirty="0" smtClean="0">
                <a:solidFill>
                  <a:srgbClr val="002060"/>
                </a:solidFill>
                <a:latin typeface="Georgia" pitchFamily="18" charset="0"/>
              </a:rPr>
              <a:t> </a:t>
            </a:r>
            <a:r>
              <a:rPr lang="en-US" sz="1200" dirty="0" smtClean="0">
                <a:latin typeface="Georgia" pitchFamily="18" charset="0"/>
              </a:rPr>
              <a:t>The scheme foresees 30 awards total to be awarded during one year cycle (15 awards for Young Scientists and 15 for PhD Students) </a:t>
            </a:r>
          </a:p>
          <a:p>
            <a:pPr algn="l">
              <a:lnSpc>
                <a:spcPct val="200000"/>
              </a:lnSpc>
              <a:spcBef>
                <a:spcPts val="0"/>
              </a:spcBef>
              <a:spcAft>
                <a:spcPts val="600"/>
              </a:spcAft>
              <a:buFont typeface="Wingdings" pitchFamily="2" charset="2"/>
              <a:buChar char="Ø"/>
              <a:defRPr/>
            </a:pPr>
            <a:r>
              <a:rPr lang="en-US" sz="1200" dirty="0" smtClean="0">
                <a:latin typeface="Georgia" pitchFamily="18" charset="0"/>
              </a:rPr>
              <a:t> Young Scientists will normally stay in Germany for six months and PhD students - for three or six (binational PhD) months</a:t>
            </a:r>
          </a:p>
          <a:p>
            <a:pPr algn="just"/>
            <a:endParaRPr lang="en-US" sz="1200" dirty="0" smtClean="0">
              <a:solidFill>
                <a:schemeClr val="accent5">
                  <a:lumMod val="50000"/>
                </a:schemeClr>
              </a:solidFill>
              <a:latin typeface="Sylfaen" panose="010A0502050306030303" pitchFamily="18" charset="0"/>
            </a:endParaRPr>
          </a:p>
          <a:p>
            <a:pPr algn="l">
              <a:lnSpc>
                <a:spcPct val="200000"/>
              </a:lnSpc>
              <a:spcAft>
                <a:spcPts val="600"/>
              </a:spcAft>
              <a:buFont typeface="Wingdings" pitchFamily="2" charset="2"/>
              <a:buChar char="Ø"/>
              <a:defRPr/>
            </a:pPr>
            <a:r>
              <a:rPr lang="en-US" sz="1200" dirty="0" smtClean="0">
                <a:latin typeface="Georgia" pitchFamily="18" charset="0"/>
              </a:rPr>
              <a:t>The scholarship </a:t>
            </a:r>
            <a:r>
              <a:rPr lang="en-US" sz="1200" dirty="0" err="1" smtClean="0">
                <a:latin typeface="Georgia" pitchFamily="18" charset="0"/>
              </a:rPr>
              <a:t>programme</a:t>
            </a:r>
            <a:r>
              <a:rPr lang="en-US" sz="1200" dirty="0" smtClean="0">
                <a:latin typeface="Georgia" pitchFamily="18" charset="0"/>
              </a:rPr>
              <a:t> is open to applicants for all scientific disciplines</a:t>
            </a:r>
          </a:p>
          <a:p>
            <a:pPr algn="l">
              <a:lnSpc>
                <a:spcPct val="200000"/>
              </a:lnSpc>
              <a:spcAft>
                <a:spcPts val="600"/>
              </a:spcAft>
              <a:buFont typeface="Wingdings" pitchFamily="2" charset="2"/>
              <a:buChar char="Ø"/>
              <a:defRPr/>
            </a:pPr>
            <a:r>
              <a:rPr lang="en-US" sz="1200" dirty="0" smtClean="0">
                <a:latin typeface="Georgia" pitchFamily="18" charset="0"/>
              </a:rPr>
              <a:t> SRNSF and DAAD will equally divided cover scholarships, travel expenses and insurance costs for fellowship holders; the payments are made in accordance with the DAAD-payment levels for scholarships, travel expenses and insurance </a:t>
            </a:r>
          </a:p>
          <a:p>
            <a:pPr algn="l">
              <a:lnSpc>
                <a:spcPct val="200000"/>
              </a:lnSpc>
              <a:spcAft>
                <a:spcPts val="600"/>
              </a:spcAft>
              <a:buFont typeface="Wingdings" pitchFamily="2" charset="2"/>
              <a:buChar char="Ø"/>
              <a:defRPr/>
            </a:pPr>
            <a:r>
              <a:rPr lang="en-US" sz="1200" dirty="0" smtClean="0">
                <a:latin typeface="Georgia" pitchFamily="18" charset="0"/>
              </a:rPr>
              <a:t> Enhancements such as conference for fellowship holders and travel costs for the Georgian and German PhD-supervisors (binational PhD) will be included in the </a:t>
            </a:r>
            <a:r>
              <a:rPr lang="en-US" sz="1200" dirty="0" err="1" smtClean="0">
                <a:latin typeface="Georgia" pitchFamily="18" charset="0"/>
              </a:rPr>
              <a:t>programme</a:t>
            </a:r>
            <a:endParaRPr lang="en-US" sz="1200" dirty="0" smtClean="0">
              <a:latin typeface="Georgia" pitchFamily="18" charset="0"/>
            </a:endParaRPr>
          </a:p>
          <a:p>
            <a:pPr algn="l">
              <a:lnSpc>
                <a:spcPct val="200000"/>
              </a:lnSpc>
              <a:spcAft>
                <a:spcPts val="600"/>
              </a:spcAft>
              <a:buFont typeface="Wingdings" pitchFamily="2" charset="2"/>
              <a:buChar char="Ø"/>
              <a:defRPr/>
            </a:pPr>
            <a:r>
              <a:rPr lang="en-US" sz="1200" dirty="0" smtClean="0">
                <a:latin typeface="Georgia" pitchFamily="18" charset="0"/>
              </a:rPr>
              <a:t> All completed applications will be reviewed and evaluated by a selection panel representing Georgian and German professors, DAAD and SRNSF personnel (without voting rights)</a:t>
            </a:r>
          </a:p>
          <a:p>
            <a:pPr algn="l">
              <a:lnSpc>
                <a:spcPct val="200000"/>
              </a:lnSpc>
              <a:spcAft>
                <a:spcPts val="600"/>
              </a:spcAft>
              <a:buFont typeface="Wingdings" pitchFamily="2" charset="2"/>
              <a:buChar char="Ø"/>
              <a:defRPr/>
            </a:pPr>
            <a:r>
              <a:rPr lang="en-US" sz="1200" dirty="0" smtClean="0">
                <a:latin typeface="Georgia" pitchFamily="18" charset="0"/>
              </a:rPr>
              <a:t> SRNSF and DAAD are planning to launch the </a:t>
            </a:r>
            <a:r>
              <a:rPr lang="en-US" sz="1200" dirty="0" err="1" smtClean="0">
                <a:latin typeface="Georgia" pitchFamily="18" charset="0"/>
              </a:rPr>
              <a:t>programme</a:t>
            </a:r>
            <a:r>
              <a:rPr lang="en-US" sz="1200" dirty="0" smtClean="0">
                <a:latin typeface="Georgia" pitchFamily="18" charset="0"/>
              </a:rPr>
              <a:t> in 2017</a:t>
            </a:r>
          </a:p>
          <a:p>
            <a:pPr algn="just"/>
            <a:endParaRPr lang="en-US" sz="1200" dirty="0" smtClean="0">
              <a:solidFill>
                <a:schemeClr val="accent5">
                  <a:lumMod val="50000"/>
                </a:schemeClr>
              </a:solidFill>
              <a:latin typeface="Sylfaen" panose="010A0502050306030303" pitchFamily="18" charset="0"/>
            </a:endParaRPr>
          </a:p>
          <a:p>
            <a:pPr marL="171450" indent="-171450" eaLnBrk="1" hangingPunct="1">
              <a:spcBef>
                <a:spcPct val="0"/>
              </a:spcBef>
              <a:buFontTx/>
              <a:buChar char="-"/>
            </a:pPr>
            <a:endParaRPr lang="en-US" altLang="en-US" b="1" dirty="0"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F156D7A-63BA-49DF-B44D-3663542F62A9}" type="slidenum">
              <a:rPr lang="en-US" altLang="en-US" smtClean="0">
                <a:solidFill>
                  <a:prstClr val="black"/>
                </a:solidFill>
              </a:rPr>
              <a:pPr fontAlgn="base">
                <a:spcBef>
                  <a:spcPct val="0"/>
                </a:spcBef>
                <a:spcAft>
                  <a:spcPct val="0"/>
                </a:spcAft>
              </a:pPr>
              <a:t>20</a:t>
            </a:fld>
            <a:endParaRPr lang="en-US" altLang="en-US" smtClean="0">
              <a:solidFill>
                <a:prstClr val="black"/>
              </a:solidFill>
            </a:endParaRPr>
          </a:p>
        </p:txBody>
      </p:sp>
    </p:spTree>
    <p:extLst>
      <p:ext uri="{BB962C8B-B14F-4D97-AF65-F5344CB8AC3E}">
        <p14:creationId xmlns:p14="http://schemas.microsoft.com/office/powerpoint/2010/main" val="1556608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SRNSF pans to foster Georgian Researchers’ participation in H2020?</a:t>
            </a:r>
          </a:p>
          <a:p>
            <a:r>
              <a:rPr lang="en-US" dirty="0" smtClean="0"/>
              <a:t>From 2017 we will launch several new </a:t>
            </a:r>
            <a:r>
              <a:rPr lang="en-US" dirty="0" err="1" smtClean="0"/>
              <a:t>programmes</a:t>
            </a:r>
            <a:r>
              <a:rPr lang="en-US" dirty="0" smtClean="0"/>
              <a:t> targeting international collaboration and networking with EU MS and US institutions: Special projects will be funded for preparatory</a:t>
            </a:r>
            <a:r>
              <a:rPr lang="en-US" baseline="0" dirty="0" smtClean="0"/>
              <a:t> activities to participate in H2020, including networking and consortia establishment, Georgian researchers’ participation in BE, Twinning schemes, multilateral projects, as well as strengthening cooperation with compatriots, working in foreign research universities and research institutions. Repatriation of </a:t>
            </a:r>
            <a:r>
              <a:rPr lang="en-US" baseline="0" dirty="0" err="1" smtClean="0"/>
              <a:t>Yss</a:t>
            </a:r>
            <a:r>
              <a:rPr lang="en-US" baseline="0" dirty="0" smtClean="0"/>
              <a:t> graduated abroad will be one of the major goal for the foundation as well. </a:t>
            </a:r>
          </a:p>
        </p:txBody>
      </p:sp>
      <p:sp>
        <p:nvSpPr>
          <p:cNvPr id="4" name="Slide Number Placeholder 3"/>
          <p:cNvSpPr>
            <a:spLocks noGrp="1"/>
          </p:cNvSpPr>
          <p:nvPr>
            <p:ph type="sldNum" sz="quarter" idx="10"/>
          </p:nvPr>
        </p:nvSpPr>
        <p:spPr/>
        <p:txBody>
          <a:bodyPr/>
          <a:lstStyle/>
          <a:p>
            <a:fld id="{57CDC3CD-C3FC-4CB7-9A35-0FA254AB7883}" type="slidenum">
              <a:rPr lang="en-US" smtClean="0"/>
              <a:pPr/>
              <a:t>23</a:t>
            </a:fld>
            <a:endParaRPr lang="en-US"/>
          </a:p>
        </p:txBody>
      </p:sp>
    </p:spTree>
    <p:extLst>
      <p:ext uri="{BB962C8B-B14F-4D97-AF65-F5344CB8AC3E}">
        <p14:creationId xmlns:p14="http://schemas.microsoft.com/office/powerpoint/2010/main" val="1131499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SRNSF Funding Schemes </a:t>
            </a:r>
          </a:p>
          <a:p>
            <a:r>
              <a:rPr lang="en-US" sz="1200" b="1" dirty="0" smtClean="0"/>
              <a:t>There are Possibilities of International Cooperation in every </a:t>
            </a:r>
            <a:r>
              <a:rPr lang="en-US" sz="1200" b="1" dirty="0" err="1" smtClean="0"/>
              <a:t>programme</a:t>
            </a:r>
            <a:r>
              <a:rPr lang="en-US" sz="1200" b="1" dirty="0" smtClean="0"/>
              <a:t>. The only restriction</a:t>
            </a:r>
            <a:r>
              <a:rPr lang="en-US" sz="1200" b="1" baseline="0" dirty="0" smtClean="0"/>
              <a:t> by law is that grant can be awarded to Georgian citizen, however international partners, both institutional and individual ones can be involved in research projects, SS, CG, IG as consultants, experts, or institution providing certain </a:t>
            </a:r>
            <a:r>
              <a:rPr lang="en-US" sz="1200" b="1" baseline="0" dirty="0" err="1" smtClean="0"/>
              <a:t>cervice</a:t>
            </a:r>
            <a:r>
              <a:rPr lang="en-US" sz="1200" b="1" baseline="0" dirty="0" smtClean="0"/>
              <a:t> or hosting Georgian researchers. </a:t>
            </a:r>
            <a:r>
              <a:rPr lang="en-US" sz="1100" b="1" dirty="0" smtClean="0">
                <a:ea typeface="Times New Roman" pitchFamily="18" charset="0"/>
                <a:cs typeface="Times New Roman" pitchFamily="18" charset="0"/>
              </a:rPr>
              <a:t/>
            </a:r>
            <a:br>
              <a:rPr lang="en-US" sz="1100" b="1" dirty="0" smtClean="0">
                <a:ea typeface="Times New Roman" pitchFamily="18" charset="0"/>
                <a:cs typeface="Times New Roman" pitchFamily="18" charset="0"/>
              </a:rPr>
            </a:br>
            <a:r>
              <a:rPr lang="ru-RU" sz="1100" b="1" dirty="0" smtClean="0">
                <a:cs typeface="Arial" pitchFamily="34" charset="0"/>
              </a:rPr>
              <a:t/>
            </a:r>
            <a:br>
              <a:rPr lang="ru-RU" sz="1100" b="1" dirty="0" smtClean="0">
                <a:cs typeface="Arial" pitchFamily="34" charset="0"/>
              </a:rPr>
            </a:br>
            <a:endParaRPr lang="en-US" dirty="0"/>
          </a:p>
        </p:txBody>
      </p:sp>
      <p:sp>
        <p:nvSpPr>
          <p:cNvPr id="4" name="Slide Number Placeholder 3"/>
          <p:cNvSpPr>
            <a:spLocks noGrp="1"/>
          </p:cNvSpPr>
          <p:nvPr>
            <p:ph type="sldNum" sz="quarter" idx="10"/>
          </p:nvPr>
        </p:nvSpPr>
        <p:spPr/>
        <p:txBody>
          <a:bodyPr/>
          <a:lstStyle/>
          <a:p>
            <a:fld id="{57CDC3CD-C3FC-4CB7-9A35-0FA254AB7883}" type="slidenum">
              <a:rPr lang="en-US" smtClean="0"/>
              <a:pPr/>
              <a:t>4</a:t>
            </a:fld>
            <a:endParaRPr lang="en-US"/>
          </a:p>
        </p:txBody>
      </p:sp>
    </p:spTree>
    <p:extLst>
      <p:ext uri="{BB962C8B-B14F-4D97-AF65-F5344CB8AC3E}">
        <p14:creationId xmlns:p14="http://schemas.microsoft.com/office/powerpoint/2010/main" val="1891970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en-US" dirty="0" smtClean="0"/>
              <a:t>Here is the calendar of calls</a:t>
            </a:r>
            <a:r>
              <a:rPr lang="en-US" altLang="en-US" baseline="0" dirty="0" smtClean="0"/>
              <a:t> for 2016. The same printed file is included in your materials. </a:t>
            </a:r>
          </a:p>
          <a:p>
            <a:pPr eaLnBrk="1" hangingPunct="1">
              <a:spcBef>
                <a:spcPct val="0"/>
              </a:spcBef>
            </a:pPr>
            <a:endParaRPr lang="en-US" altLang="en-US" baseline="0" dirty="0" smtClean="0"/>
          </a:p>
          <a:p>
            <a:pPr eaLnBrk="1" hangingPunct="1">
              <a:spcBef>
                <a:spcPct val="0"/>
              </a:spcBef>
            </a:pPr>
            <a:r>
              <a:rPr lang="en-US" altLang="en-US" baseline="0" dirty="0" smtClean="0"/>
              <a:t>This is not </a:t>
            </a:r>
            <a:r>
              <a:rPr lang="en-US" altLang="en-US" baseline="0" dirty="0" err="1" smtClean="0"/>
              <a:t>statical</a:t>
            </a:r>
            <a:r>
              <a:rPr lang="en-US" altLang="en-US" baseline="0" dirty="0" smtClean="0"/>
              <a:t> calendar. We are very much depended on </a:t>
            </a:r>
            <a:r>
              <a:rPr lang="en-US" altLang="en-US" baseline="0" dirty="0" err="1" smtClean="0"/>
              <a:t>MoES</a:t>
            </a:r>
            <a:r>
              <a:rPr lang="en-US" altLang="en-US" baseline="0" dirty="0" smtClean="0"/>
              <a:t> decision on introducing new calls – legal documents should be revised, and approved by </a:t>
            </a:r>
            <a:r>
              <a:rPr lang="en-US" altLang="en-US" baseline="0" dirty="0" err="1" smtClean="0"/>
              <a:t>MoES</a:t>
            </a:r>
            <a:r>
              <a:rPr lang="en-US" altLang="en-US" baseline="0" dirty="0" smtClean="0"/>
              <a:t>. </a:t>
            </a:r>
          </a:p>
          <a:p>
            <a:pPr eaLnBrk="1" hangingPunct="1">
              <a:spcBef>
                <a:spcPct val="0"/>
              </a:spcBef>
            </a:pPr>
            <a:endParaRPr lang="en-US" altLang="en-US" baseline="0" dirty="0" smtClean="0"/>
          </a:p>
          <a:p>
            <a:pPr eaLnBrk="1" hangingPunct="1">
              <a:spcBef>
                <a:spcPct val="0"/>
              </a:spcBef>
            </a:pPr>
            <a:r>
              <a:rPr lang="en-US" altLang="en-US" baseline="0" dirty="0" smtClean="0"/>
              <a:t>To have same announcement dates each year – </a:t>
            </a:r>
            <a:r>
              <a:rPr lang="en-US" altLang="en-US" baseline="0" smtClean="0"/>
              <a:t>is useful, </a:t>
            </a:r>
            <a:endParaRPr lang="ka-GE" altLang="en-US" dirty="0" smtClean="0"/>
          </a:p>
        </p:txBody>
      </p:sp>
      <p:sp>
        <p:nvSpPr>
          <p:cNvPr id="30724" name="Slide Number Placeholder 3"/>
          <p:cNvSpPr>
            <a:spLocks noGrp="1"/>
          </p:cNvSpPr>
          <p:nvPr>
            <p:ph type="sldNum" sz="quarter" idx="5"/>
          </p:nvPr>
        </p:nvSpPr>
        <p:spPr bwMode="auto">
          <a:noFill/>
          <a:ln>
            <a:miter lim="800000"/>
            <a:headEnd/>
            <a:tailEnd/>
          </a:ln>
        </p:spPr>
        <p:txBody>
          <a:bodyPr/>
          <a:lstStyle/>
          <a:p>
            <a:fld id="{F4FF772A-A513-4E7A-B5D0-6A01A845E075}" type="slidenum">
              <a:rPr lang="en-US" altLang="en-US">
                <a:solidFill>
                  <a:prstClr val="black"/>
                </a:solidFill>
              </a:rPr>
              <a:pPr/>
              <a:t>5</a:t>
            </a:fld>
            <a:endParaRPr lang="en-US" altLang="en-US">
              <a:solidFill>
                <a:prstClr val="black"/>
              </a:solidFill>
            </a:endParaRPr>
          </a:p>
        </p:txBody>
      </p:sp>
    </p:spTree>
    <p:extLst>
      <p:ext uri="{BB962C8B-B14F-4D97-AF65-F5344CB8AC3E}">
        <p14:creationId xmlns:p14="http://schemas.microsoft.com/office/powerpoint/2010/main" val="3446818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SRNSF projects are funded using the same classificatory</a:t>
            </a:r>
            <a:r>
              <a:rPr lang="en-US" baseline="0" dirty="0" smtClean="0"/>
              <a:t> (EUROSTAT, OECD)</a:t>
            </a:r>
          </a:p>
          <a:p>
            <a:r>
              <a:rPr lang="en-US" baseline="0" dirty="0" smtClean="0"/>
              <a:t>Only 7</a:t>
            </a:r>
            <a:r>
              <a:rPr lang="en-US" baseline="30000" dirty="0" smtClean="0"/>
              <a:t>th</a:t>
            </a:r>
            <a:r>
              <a:rPr lang="en-US" baseline="0" dirty="0" smtClean="0"/>
              <a:t> direction is added, which is Georgian Studies, strategically important field for our country</a:t>
            </a:r>
            <a:endParaRPr lang="en-US" dirty="0"/>
          </a:p>
        </p:txBody>
      </p:sp>
      <p:sp>
        <p:nvSpPr>
          <p:cNvPr id="4" name="Slide Number Placeholder 3"/>
          <p:cNvSpPr>
            <a:spLocks noGrp="1"/>
          </p:cNvSpPr>
          <p:nvPr>
            <p:ph type="sldNum" sz="quarter" idx="10"/>
          </p:nvPr>
        </p:nvSpPr>
        <p:spPr/>
        <p:txBody>
          <a:bodyPr/>
          <a:lstStyle/>
          <a:p>
            <a:fld id="{57CDC3CD-C3FC-4CB7-9A35-0FA254AB7883}" type="slidenum">
              <a:rPr lang="en-US" smtClean="0"/>
              <a:pPr/>
              <a:t>6</a:t>
            </a:fld>
            <a:endParaRPr lang="en-US"/>
          </a:p>
        </p:txBody>
      </p:sp>
    </p:spTree>
    <p:extLst>
      <p:ext uri="{BB962C8B-B14F-4D97-AF65-F5344CB8AC3E}">
        <p14:creationId xmlns:p14="http://schemas.microsoft.com/office/powerpoint/2010/main" val="2550297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CDC3CD-C3FC-4CB7-9A35-0FA254AB7883}" type="slidenum">
              <a:rPr lang="en-US" smtClean="0"/>
              <a:pPr/>
              <a:t>7</a:t>
            </a:fld>
            <a:endParaRPr lang="en-US"/>
          </a:p>
        </p:txBody>
      </p:sp>
    </p:spTree>
    <p:extLst>
      <p:ext uri="{BB962C8B-B14F-4D97-AF65-F5344CB8AC3E}">
        <p14:creationId xmlns:p14="http://schemas.microsoft.com/office/powerpoint/2010/main" val="2650070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F156D7A-63BA-49DF-B44D-3663542F62A9}" type="slidenum">
              <a:rPr lang="en-US" altLang="en-US" smtClean="0"/>
              <a:pPr fontAlgn="base">
                <a:spcBef>
                  <a:spcPct val="0"/>
                </a:spcBef>
                <a:spcAft>
                  <a:spcPct val="0"/>
                </a:spcAft>
              </a:pPr>
              <a:t>11</a:t>
            </a:fld>
            <a:endParaRPr lang="en-US" altLang="en-US" smtClean="0"/>
          </a:p>
        </p:txBody>
      </p:sp>
    </p:spTree>
    <p:extLst>
      <p:ext uri="{BB962C8B-B14F-4D97-AF65-F5344CB8AC3E}">
        <p14:creationId xmlns:p14="http://schemas.microsoft.com/office/powerpoint/2010/main" val="1858026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en-US" dirty="0" smtClean="0"/>
              <a:t>SRNSF Needs in international</a:t>
            </a:r>
            <a:r>
              <a:rPr lang="en-US" altLang="en-US" baseline="0" dirty="0" smtClean="0"/>
              <a:t> experts involvement</a:t>
            </a:r>
            <a:endParaRPr lang="en-US" altLang="en-US" dirty="0" smtClean="0"/>
          </a:p>
        </p:txBody>
      </p:sp>
      <p:sp>
        <p:nvSpPr>
          <p:cNvPr id="30724" name="Slide Number Placeholder 3"/>
          <p:cNvSpPr>
            <a:spLocks noGrp="1"/>
          </p:cNvSpPr>
          <p:nvPr>
            <p:ph type="sldNum" sz="quarter" idx="5"/>
          </p:nvPr>
        </p:nvSpPr>
        <p:spPr bwMode="auto">
          <a:noFill/>
          <a:ln>
            <a:miter lim="800000"/>
            <a:headEnd/>
            <a:tailEnd/>
          </a:ln>
        </p:spPr>
        <p:txBody>
          <a:bodyPr/>
          <a:lstStyle/>
          <a:p>
            <a:fld id="{F4FF772A-A513-4E7A-B5D0-6A01A845E075}" type="slidenum">
              <a:rPr lang="en-US" altLang="en-US"/>
              <a:pPr/>
              <a:t>12</a:t>
            </a:fld>
            <a:endParaRPr lang="en-US" altLang="en-US"/>
          </a:p>
        </p:txBody>
      </p:sp>
    </p:spTree>
    <p:extLst>
      <p:ext uri="{BB962C8B-B14F-4D97-AF65-F5344CB8AC3E}">
        <p14:creationId xmlns:p14="http://schemas.microsoft.com/office/powerpoint/2010/main" val="978092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ERC NCP functions: </a:t>
            </a:r>
            <a:r>
              <a:rPr lang="en-US" sz="1200" b="1"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Info days, Consultations </a:t>
            </a:r>
          </a:p>
          <a:p>
            <a:pPr>
              <a:lnSpc>
                <a:spcPct val="107000"/>
              </a:lnSpc>
              <a:spcAft>
                <a:spcPts val="800"/>
              </a:spcAft>
            </a:pPr>
            <a:r>
              <a:rPr lang="en-US" sz="1200" b="1"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Dissemination of information through the web site  and social </a:t>
            </a:r>
            <a:endParaRPr lang="en-US" altLang="en-US" dirty="0" smtClean="0"/>
          </a:p>
          <a:p>
            <a:endParaRPr lang="en-US" dirty="0"/>
          </a:p>
        </p:txBody>
      </p:sp>
      <p:sp>
        <p:nvSpPr>
          <p:cNvPr id="4" name="Slide Number Placeholder 3"/>
          <p:cNvSpPr>
            <a:spLocks noGrp="1"/>
          </p:cNvSpPr>
          <p:nvPr>
            <p:ph type="sldNum" sz="quarter" idx="10"/>
          </p:nvPr>
        </p:nvSpPr>
        <p:spPr/>
        <p:txBody>
          <a:bodyPr/>
          <a:lstStyle/>
          <a:p>
            <a:fld id="{57CDC3CD-C3FC-4CB7-9A35-0FA254AB7883}" type="slidenum">
              <a:rPr lang="en-US" smtClean="0"/>
              <a:pPr/>
              <a:t>14</a:t>
            </a:fld>
            <a:endParaRPr lang="en-US"/>
          </a:p>
        </p:txBody>
      </p:sp>
    </p:spTree>
    <p:extLst>
      <p:ext uri="{BB962C8B-B14F-4D97-AF65-F5344CB8AC3E}">
        <p14:creationId xmlns:p14="http://schemas.microsoft.com/office/powerpoint/2010/main" val="13272765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CDC3CD-C3FC-4CB7-9A35-0FA254AB7883}" type="slidenum">
              <a:rPr lang="en-US" smtClean="0"/>
              <a:pPr/>
              <a:t>15</a:t>
            </a:fld>
            <a:endParaRPr lang="en-US"/>
          </a:p>
        </p:txBody>
      </p:sp>
    </p:spTree>
    <p:extLst>
      <p:ext uri="{BB962C8B-B14F-4D97-AF65-F5344CB8AC3E}">
        <p14:creationId xmlns:p14="http://schemas.microsoft.com/office/powerpoint/2010/main" val="3605070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428B22-4F78-470F-8E8F-5A6BCA7E773C}" type="datetimeFigureOut">
              <a:rPr lang="en-US" smtClean="0"/>
              <a:pPr/>
              <a:t>19/09/2016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C2C9D-E49C-4A64-B522-FA78A321E4F9}" type="slidenum">
              <a:rPr lang="en-US" smtClean="0"/>
              <a:pPr/>
              <a:t>‹#›</a:t>
            </a:fld>
            <a:endParaRPr lang="en-US"/>
          </a:p>
        </p:txBody>
      </p:sp>
    </p:spTree>
    <p:extLst>
      <p:ext uri="{BB962C8B-B14F-4D97-AF65-F5344CB8AC3E}">
        <p14:creationId xmlns:p14="http://schemas.microsoft.com/office/powerpoint/2010/main" val="1899380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428B22-4F78-470F-8E8F-5A6BCA7E773C}" type="datetimeFigureOut">
              <a:rPr lang="en-US" smtClean="0"/>
              <a:pPr/>
              <a:t>19/09/2016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C2C9D-E49C-4A64-B522-FA78A321E4F9}" type="slidenum">
              <a:rPr lang="en-US" smtClean="0"/>
              <a:pPr/>
              <a:t>‹#›</a:t>
            </a:fld>
            <a:endParaRPr lang="en-US"/>
          </a:p>
        </p:txBody>
      </p:sp>
    </p:spTree>
    <p:extLst>
      <p:ext uri="{BB962C8B-B14F-4D97-AF65-F5344CB8AC3E}">
        <p14:creationId xmlns:p14="http://schemas.microsoft.com/office/powerpoint/2010/main" val="950198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428B22-4F78-470F-8E8F-5A6BCA7E773C}" type="datetimeFigureOut">
              <a:rPr lang="en-US" smtClean="0"/>
              <a:pPr/>
              <a:t>19/09/2016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C2C9D-E49C-4A64-B522-FA78A321E4F9}" type="slidenum">
              <a:rPr lang="en-US" smtClean="0"/>
              <a:pPr/>
              <a:t>‹#›</a:t>
            </a:fld>
            <a:endParaRPr lang="en-US"/>
          </a:p>
        </p:txBody>
      </p:sp>
    </p:spTree>
    <p:extLst>
      <p:ext uri="{BB962C8B-B14F-4D97-AF65-F5344CB8AC3E}">
        <p14:creationId xmlns:p14="http://schemas.microsoft.com/office/powerpoint/2010/main" val="2919835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428B22-4F78-470F-8E8F-5A6BCA7E773C}" type="datetimeFigureOut">
              <a:rPr lang="en-US" smtClean="0"/>
              <a:pPr/>
              <a:t>19/09/2016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C2C9D-E49C-4A64-B522-FA78A321E4F9}" type="slidenum">
              <a:rPr lang="en-US" smtClean="0"/>
              <a:pPr/>
              <a:t>‹#›</a:t>
            </a:fld>
            <a:endParaRPr lang="en-US"/>
          </a:p>
        </p:txBody>
      </p:sp>
    </p:spTree>
    <p:extLst>
      <p:ext uri="{BB962C8B-B14F-4D97-AF65-F5344CB8AC3E}">
        <p14:creationId xmlns:p14="http://schemas.microsoft.com/office/powerpoint/2010/main" val="364071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428B22-4F78-470F-8E8F-5A6BCA7E773C}" type="datetimeFigureOut">
              <a:rPr lang="en-US" smtClean="0"/>
              <a:pPr/>
              <a:t>19/09/2016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C2C9D-E49C-4A64-B522-FA78A321E4F9}" type="slidenum">
              <a:rPr lang="en-US" smtClean="0"/>
              <a:pPr/>
              <a:t>‹#›</a:t>
            </a:fld>
            <a:endParaRPr lang="en-US"/>
          </a:p>
        </p:txBody>
      </p:sp>
    </p:spTree>
    <p:extLst>
      <p:ext uri="{BB962C8B-B14F-4D97-AF65-F5344CB8AC3E}">
        <p14:creationId xmlns:p14="http://schemas.microsoft.com/office/powerpoint/2010/main" val="3172972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428B22-4F78-470F-8E8F-5A6BCA7E773C}" type="datetimeFigureOut">
              <a:rPr lang="en-US" smtClean="0"/>
              <a:pPr/>
              <a:t>19/09/2016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C2C9D-E49C-4A64-B522-FA78A321E4F9}" type="slidenum">
              <a:rPr lang="en-US" smtClean="0"/>
              <a:pPr/>
              <a:t>‹#›</a:t>
            </a:fld>
            <a:endParaRPr lang="en-US"/>
          </a:p>
        </p:txBody>
      </p:sp>
    </p:spTree>
    <p:extLst>
      <p:ext uri="{BB962C8B-B14F-4D97-AF65-F5344CB8AC3E}">
        <p14:creationId xmlns:p14="http://schemas.microsoft.com/office/powerpoint/2010/main" val="2013006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428B22-4F78-470F-8E8F-5A6BCA7E773C}" type="datetimeFigureOut">
              <a:rPr lang="en-US" smtClean="0"/>
              <a:pPr/>
              <a:t>19/09/2016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9C2C9D-E49C-4A64-B522-FA78A321E4F9}" type="slidenum">
              <a:rPr lang="en-US" smtClean="0"/>
              <a:pPr/>
              <a:t>‹#›</a:t>
            </a:fld>
            <a:endParaRPr lang="en-US"/>
          </a:p>
        </p:txBody>
      </p:sp>
    </p:spTree>
    <p:extLst>
      <p:ext uri="{BB962C8B-B14F-4D97-AF65-F5344CB8AC3E}">
        <p14:creationId xmlns:p14="http://schemas.microsoft.com/office/powerpoint/2010/main" val="2151411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428B22-4F78-470F-8E8F-5A6BCA7E773C}" type="datetimeFigureOut">
              <a:rPr lang="en-US" smtClean="0"/>
              <a:pPr/>
              <a:t>19/09/2016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9C2C9D-E49C-4A64-B522-FA78A321E4F9}" type="slidenum">
              <a:rPr lang="en-US" smtClean="0"/>
              <a:pPr/>
              <a:t>‹#›</a:t>
            </a:fld>
            <a:endParaRPr lang="en-US"/>
          </a:p>
        </p:txBody>
      </p:sp>
    </p:spTree>
    <p:extLst>
      <p:ext uri="{BB962C8B-B14F-4D97-AF65-F5344CB8AC3E}">
        <p14:creationId xmlns:p14="http://schemas.microsoft.com/office/powerpoint/2010/main" val="1398159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428B22-4F78-470F-8E8F-5A6BCA7E773C}" type="datetimeFigureOut">
              <a:rPr lang="en-US" smtClean="0"/>
              <a:pPr/>
              <a:t>19/09/2016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9C2C9D-E49C-4A64-B522-FA78A321E4F9}" type="slidenum">
              <a:rPr lang="en-US" smtClean="0"/>
              <a:pPr/>
              <a:t>‹#›</a:t>
            </a:fld>
            <a:endParaRPr lang="en-US"/>
          </a:p>
        </p:txBody>
      </p:sp>
    </p:spTree>
    <p:extLst>
      <p:ext uri="{BB962C8B-B14F-4D97-AF65-F5344CB8AC3E}">
        <p14:creationId xmlns:p14="http://schemas.microsoft.com/office/powerpoint/2010/main" val="2176673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428B22-4F78-470F-8E8F-5A6BCA7E773C}" type="datetimeFigureOut">
              <a:rPr lang="en-US" smtClean="0"/>
              <a:pPr/>
              <a:t>19/09/2016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C2C9D-E49C-4A64-B522-FA78A321E4F9}" type="slidenum">
              <a:rPr lang="en-US" smtClean="0"/>
              <a:pPr/>
              <a:t>‹#›</a:t>
            </a:fld>
            <a:endParaRPr lang="en-US"/>
          </a:p>
        </p:txBody>
      </p:sp>
    </p:spTree>
    <p:extLst>
      <p:ext uri="{BB962C8B-B14F-4D97-AF65-F5344CB8AC3E}">
        <p14:creationId xmlns:p14="http://schemas.microsoft.com/office/powerpoint/2010/main" val="272326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428B22-4F78-470F-8E8F-5A6BCA7E773C}" type="datetimeFigureOut">
              <a:rPr lang="en-US" smtClean="0"/>
              <a:pPr/>
              <a:t>19/09/2016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C2C9D-E49C-4A64-B522-FA78A321E4F9}" type="slidenum">
              <a:rPr lang="en-US" smtClean="0"/>
              <a:pPr/>
              <a:t>‹#›</a:t>
            </a:fld>
            <a:endParaRPr lang="en-US"/>
          </a:p>
        </p:txBody>
      </p:sp>
    </p:spTree>
    <p:extLst>
      <p:ext uri="{BB962C8B-B14F-4D97-AF65-F5344CB8AC3E}">
        <p14:creationId xmlns:p14="http://schemas.microsoft.com/office/powerpoint/2010/main" val="731585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28B22-4F78-470F-8E8F-5A6BCA7E773C}" type="datetimeFigureOut">
              <a:rPr lang="en-US" smtClean="0"/>
              <a:pPr/>
              <a:t>19/09/2016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C2C9D-E49C-4A64-B522-FA78A321E4F9}" type="slidenum">
              <a:rPr lang="en-US" smtClean="0"/>
              <a:pPr/>
              <a:t>‹#›</a:t>
            </a:fld>
            <a:endParaRPr lang="en-US"/>
          </a:p>
        </p:txBody>
      </p:sp>
    </p:spTree>
    <p:extLst>
      <p:ext uri="{BB962C8B-B14F-4D97-AF65-F5344CB8AC3E}">
        <p14:creationId xmlns:p14="http://schemas.microsoft.com/office/powerpoint/2010/main" val="2473212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mailto:mikaberidze@rustaveli.org.ge" TargetMode="External"/><Relationship Id="rId2" Type="http://schemas.openxmlformats.org/officeDocument/2006/relationships/hyperlink" Target="http://www.rustaveli.org.ge/" TargetMode="External"/><Relationship Id="rId1" Type="http://schemas.openxmlformats.org/officeDocument/2006/relationships/slideLayout" Target="../slideLayouts/slideLayout6.xml"/><Relationship Id="rId4" Type="http://schemas.openxmlformats.org/officeDocument/2006/relationships/hyperlink" Target="mailto:keburia@rustaveli.org.g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3859"/>
        </a:solidFill>
        <a:effectLst/>
      </p:bgPr>
    </p:bg>
    <p:spTree>
      <p:nvGrpSpPr>
        <p:cNvPr id="1" name=""/>
        <p:cNvGrpSpPr/>
        <p:nvPr/>
      </p:nvGrpSpPr>
      <p:grpSpPr>
        <a:xfrm>
          <a:off x="0" y="0"/>
          <a:ext cx="0" cy="0"/>
          <a:chOff x="0" y="0"/>
          <a:chExt cx="0" cy="0"/>
        </a:xfrm>
      </p:grpSpPr>
      <p:sp>
        <p:nvSpPr>
          <p:cNvPr id="6" name="Rectangle 5"/>
          <p:cNvSpPr/>
          <p:nvPr/>
        </p:nvSpPr>
        <p:spPr>
          <a:xfrm>
            <a:off x="6021899" y="5584042"/>
            <a:ext cx="6002008" cy="1200329"/>
          </a:xfrm>
          <a:prstGeom prst="rect">
            <a:avLst/>
          </a:prstGeom>
        </p:spPr>
        <p:txBody>
          <a:bodyPr wrap="square">
            <a:spAutoFit/>
          </a:bodyPr>
          <a:lstStyle/>
          <a:p>
            <a:pPr algn="r">
              <a:spcBef>
                <a:spcPct val="0"/>
              </a:spcBef>
            </a:pPr>
            <a:r>
              <a:rPr lang="en-GB" altLang="en-US" b="1" dirty="0" smtClean="0">
                <a:solidFill>
                  <a:schemeClr val="bg1"/>
                </a:solidFill>
              </a:rPr>
              <a:t>Manana Mikaberidze</a:t>
            </a:r>
          </a:p>
          <a:p>
            <a:pPr algn="r">
              <a:spcBef>
                <a:spcPct val="0"/>
              </a:spcBef>
            </a:pPr>
            <a:r>
              <a:rPr lang="en-GB" altLang="en-US" dirty="0" smtClean="0">
                <a:solidFill>
                  <a:schemeClr val="bg1"/>
                </a:solidFill>
              </a:rPr>
              <a:t>Deputy Director General</a:t>
            </a:r>
          </a:p>
          <a:p>
            <a:pPr algn="r">
              <a:spcBef>
                <a:spcPct val="0"/>
              </a:spcBef>
            </a:pPr>
            <a:r>
              <a:rPr lang="en-GB" altLang="en-US" b="1" dirty="0" smtClean="0">
                <a:solidFill>
                  <a:schemeClr val="bg1"/>
                </a:solidFill>
              </a:rPr>
              <a:t>Mariam Keburia</a:t>
            </a:r>
            <a:r>
              <a:rPr lang="en-GB" altLang="en-US" dirty="0" smtClean="0">
                <a:solidFill>
                  <a:schemeClr val="bg1"/>
                </a:solidFill>
              </a:rPr>
              <a:t>, Head of IR and Fundraising Unit</a:t>
            </a:r>
          </a:p>
          <a:p>
            <a:pPr algn="r">
              <a:spcBef>
                <a:spcPct val="0"/>
              </a:spcBef>
            </a:pPr>
            <a:r>
              <a:rPr lang="en-US" altLang="en-US" b="1" dirty="0" err="1" smtClean="0">
                <a:solidFill>
                  <a:schemeClr val="bg1"/>
                </a:solidFill>
              </a:rPr>
              <a:t>Shota</a:t>
            </a:r>
            <a:r>
              <a:rPr lang="en-US" altLang="en-US" b="1" dirty="0" smtClean="0">
                <a:solidFill>
                  <a:schemeClr val="bg1"/>
                </a:solidFill>
              </a:rPr>
              <a:t> </a:t>
            </a:r>
            <a:r>
              <a:rPr lang="en-US" altLang="en-US" b="1" dirty="0" err="1" smtClean="0">
                <a:solidFill>
                  <a:schemeClr val="bg1"/>
                </a:solidFill>
              </a:rPr>
              <a:t>Rustaveli</a:t>
            </a:r>
            <a:r>
              <a:rPr lang="en-US" altLang="en-US" b="1" dirty="0" smtClean="0">
                <a:solidFill>
                  <a:schemeClr val="bg1"/>
                </a:solidFill>
              </a:rPr>
              <a:t> National Science Foundation</a:t>
            </a:r>
          </a:p>
        </p:txBody>
      </p:sp>
      <p:sp>
        <p:nvSpPr>
          <p:cNvPr id="9" name="Rectangle 8"/>
          <p:cNvSpPr/>
          <p:nvPr/>
        </p:nvSpPr>
        <p:spPr>
          <a:xfrm>
            <a:off x="0" y="1921545"/>
            <a:ext cx="11440825" cy="4278094"/>
          </a:xfrm>
          <a:prstGeom prst="rect">
            <a:avLst/>
          </a:prstGeom>
        </p:spPr>
        <p:txBody>
          <a:bodyPr wrap="square">
            <a:spAutoFit/>
          </a:bodyPr>
          <a:lstStyle/>
          <a:p>
            <a:pPr algn="ctr"/>
            <a:r>
              <a:rPr lang="en-US" sz="6000" b="1" dirty="0" smtClean="0">
                <a:solidFill>
                  <a:schemeClr val="bg1"/>
                </a:solidFill>
              </a:rPr>
              <a:t>Support </a:t>
            </a:r>
            <a:r>
              <a:rPr lang="en-US" sz="6000" b="1" dirty="0" err="1">
                <a:solidFill>
                  <a:schemeClr val="bg1"/>
                </a:solidFill>
              </a:rPr>
              <a:t>P</a:t>
            </a:r>
            <a:r>
              <a:rPr lang="en-US" sz="6000" b="1" dirty="0" err="1" smtClean="0">
                <a:solidFill>
                  <a:schemeClr val="bg1"/>
                </a:solidFill>
              </a:rPr>
              <a:t>rogrammes</a:t>
            </a:r>
            <a:r>
              <a:rPr lang="en-US" sz="6000" b="1" dirty="0" smtClean="0">
                <a:solidFill>
                  <a:schemeClr val="bg1"/>
                </a:solidFill>
              </a:rPr>
              <a:t> </a:t>
            </a:r>
            <a:r>
              <a:rPr lang="en-US" sz="6000" b="1" dirty="0">
                <a:solidFill>
                  <a:schemeClr val="bg1"/>
                </a:solidFill>
              </a:rPr>
              <a:t>f</a:t>
            </a:r>
            <a:r>
              <a:rPr lang="en-US" sz="6000" b="1" dirty="0" smtClean="0">
                <a:solidFill>
                  <a:schemeClr val="bg1"/>
                </a:solidFill>
              </a:rPr>
              <a:t>or </a:t>
            </a:r>
            <a:r>
              <a:rPr lang="en-US" sz="6000" b="1" dirty="0">
                <a:solidFill>
                  <a:schemeClr val="bg1"/>
                </a:solidFill>
              </a:rPr>
              <a:t>I</a:t>
            </a:r>
            <a:r>
              <a:rPr lang="en-US" sz="6000" b="1" dirty="0" smtClean="0">
                <a:solidFill>
                  <a:schemeClr val="bg1"/>
                </a:solidFill>
              </a:rPr>
              <a:t>nternational </a:t>
            </a:r>
            <a:r>
              <a:rPr lang="en-US" sz="6000" b="1" dirty="0">
                <a:solidFill>
                  <a:schemeClr val="bg1"/>
                </a:solidFill>
              </a:rPr>
              <a:t>C</a:t>
            </a:r>
            <a:r>
              <a:rPr lang="en-US" sz="6000" b="1" dirty="0" smtClean="0">
                <a:solidFill>
                  <a:schemeClr val="bg1"/>
                </a:solidFill>
              </a:rPr>
              <a:t>ooperation </a:t>
            </a:r>
          </a:p>
          <a:p>
            <a:pPr algn="ctr"/>
            <a:r>
              <a:rPr lang="en-US" sz="3000" b="1" dirty="0" smtClean="0">
                <a:solidFill>
                  <a:schemeClr val="bg1"/>
                </a:solidFill>
              </a:rPr>
              <a:t>Georgian – German Science Day</a:t>
            </a:r>
          </a:p>
          <a:p>
            <a:pPr algn="ctr"/>
            <a:r>
              <a:rPr lang="en-US" sz="3200" dirty="0">
                <a:solidFill>
                  <a:schemeClr val="bg1"/>
                </a:solidFill>
              </a:rPr>
              <a:t>September 19, 2016</a:t>
            </a:r>
          </a:p>
          <a:p>
            <a:pPr algn="ctr"/>
            <a:endParaRPr lang="en-US" sz="3000" b="1" dirty="0" smtClean="0">
              <a:solidFill>
                <a:schemeClr val="bg1"/>
              </a:solidFill>
            </a:endParaRPr>
          </a:p>
          <a:p>
            <a:pPr algn="ctr"/>
            <a:r>
              <a:rPr lang="en-US" sz="3000" b="1" dirty="0" smtClean="0">
                <a:solidFill>
                  <a:schemeClr val="bg1"/>
                </a:solidFill>
              </a:rPr>
              <a:t>Tbilisi Innovation and Science Festival</a:t>
            </a:r>
          </a:p>
          <a:p>
            <a:pPr algn="ctr"/>
            <a:endParaRPr lang="en-US" sz="3000" b="1" dirty="0" smtClean="0">
              <a:solidFill>
                <a:schemeClr val="bg1"/>
              </a:solidFill>
            </a:endParaRPr>
          </a:p>
        </p:txBody>
      </p:sp>
      <p:pic>
        <p:nvPicPr>
          <p:cNvPr id="4" name="Picture 3"/>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435429" y="141207"/>
            <a:ext cx="5741004" cy="1861764"/>
          </a:xfrm>
          <a:prstGeom prst="rect">
            <a:avLst/>
          </a:prstGeom>
        </p:spPr>
      </p:pic>
      <p:pic>
        <p:nvPicPr>
          <p:cNvPr id="5" name="Picture 4"/>
          <p:cNvPicPr/>
          <p:nvPr/>
        </p:nvPicPr>
        <p:blipFill>
          <a:blip cstate="print">
            <a:extLst>
              <a:ext uri="{28A0092B-C50C-407E-A947-70E740481C1C}">
                <a14:useLocalDpi xmlns:a14="http://schemas.microsoft.com/office/drawing/2010/main" val="0"/>
              </a:ext>
            </a:extLst>
          </a:blip>
          <a:stretch>
            <a:fillRect/>
          </a:stretch>
        </p:blipFill>
        <p:spPr>
          <a:xfrm>
            <a:off x="9595412" y="162047"/>
            <a:ext cx="2141393" cy="2129742"/>
          </a:xfrm>
          <a:prstGeom prst="rect">
            <a:avLst/>
          </a:prstGeom>
        </p:spPr>
      </p:pic>
    </p:spTree>
    <p:extLst>
      <p:ext uri="{BB962C8B-B14F-4D97-AF65-F5344CB8AC3E}">
        <p14:creationId xmlns:p14="http://schemas.microsoft.com/office/powerpoint/2010/main" val="219220796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0710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1415" y="1201456"/>
            <a:ext cx="9362893" cy="5555848"/>
          </a:xfrm>
        </p:spPr>
        <p:txBody>
          <a:bodyPr rtlCol="0">
            <a:noAutofit/>
          </a:bodyPr>
          <a:lstStyle/>
          <a:p>
            <a:pPr marL="457200" indent="-457200" algn="l">
              <a:lnSpc>
                <a:spcPct val="100000"/>
              </a:lnSpc>
              <a:spcAft>
                <a:spcPts val="600"/>
              </a:spcAft>
              <a:buFont typeface="Arial" panose="020B0604020202020204" pitchFamily="34" charset="0"/>
              <a:buChar char="•"/>
              <a:defRPr/>
            </a:pPr>
            <a:r>
              <a:rPr lang="en-US" sz="2300" dirty="0">
                <a:solidFill>
                  <a:schemeClr val="accent5">
                    <a:lumMod val="50000"/>
                  </a:schemeClr>
                </a:solidFill>
              </a:rPr>
              <a:t>Introducing </a:t>
            </a:r>
            <a:r>
              <a:rPr lang="en-US" sz="2300" b="1" dirty="0">
                <a:solidFill>
                  <a:schemeClr val="accent5">
                    <a:lumMod val="50000"/>
                  </a:schemeClr>
                </a:solidFill>
              </a:rPr>
              <a:t>international standards in SRNSF National </a:t>
            </a:r>
            <a:r>
              <a:rPr lang="en-US" sz="2300" b="1" dirty="0" err="1">
                <a:solidFill>
                  <a:schemeClr val="accent5">
                    <a:lumMod val="50000"/>
                  </a:schemeClr>
                </a:solidFill>
              </a:rPr>
              <a:t>Programmes</a:t>
            </a:r>
            <a:r>
              <a:rPr lang="en-US" sz="2300" dirty="0">
                <a:solidFill>
                  <a:schemeClr val="accent5">
                    <a:lumMod val="50000"/>
                  </a:schemeClr>
                </a:solidFill>
              </a:rPr>
              <a:t>: Application forms and call terms</a:t>
            </a:r>
            <a:endParaRPr lang="ka-GE" sz="2300" dirty="0">
              <a:solidFill>
                <a:schemeClr val="accent5">
                  <a:lumMod val="50000"/>
                </a:schemeClr>
              </a:solidFill>
            </a:endParaRPr>
          </a:p>
          <a:p>
            <a:pPr marL="457200" indent="-457200" algn="l" eaLnBrk="1" fontAlgn="auto" hangingPunct="1">
              <a:lnSpc>
                <a:spcPct val="100000"/>
              </a:lnSpc>
              <a:spcAft>
                <a:spcPts val="600"/>
              </a:spcAft>
              <a:buFont typeface="Arial" panose="020B0604020202020204" pitchFamily="34" charset="0"/>
              <a:buChar char="•"/>
              <a:defRPr/>
            </a:pPr>
            <a:r>
              <a:rPr lang="en-US" sz="2300" dirty="0" smtClean="0">
                <a:solidFill>
                  <a:schemeClr val="accent5">
                    <a:lumMod val="50000"/>
                  </a:schemeClr>
                </a:solidFill>
              </a:rPr>
              <a:t>Revised </a:t>
            </a:r>
            <a:r>
              <a:rPr lang="en-US" sz="2300" b="1" dirty="0" smtClean="0">
                <a:solidFill>
                  <a:schemeClr val="accent5">
                    <a:lumMod val="50000"/>
                  </a:schemeClr>
                </a:solidFill>
              </a:rPr>
              <a:t>evaluation procedures and criteria </a:t>
            </a:r>
            <a:r>
              <a:rPr lang="en-US" sz="2300" dirty="0" smtClean="0">
                <a:solidFill>
                  <a:schemeClr val="accent5">
                    <a:lumMod val="50000"/>
                  </a:schemeClr>
                </a:solidFill>
              </a:rPr>
              <a:t>appropriate to EU standards </a:t>
            </a:r>
          </a:p>
          <a:p>
            <a:pPr marL="457200" indent="-457200" algn="l" eaLnBrk="1" fontAlgn="auto" hangingPunct="1">
              <a:lnSpc>
                <a:spcPct val="100000"/>
              </a:lnSpc>
              <a:spcAft>
                <a:spcPts val="600"/>
              </a:spcAft>
              <a:buFont typeface="Arial" panose="020B0604020202020204" pitchFamily="34" charset="0"/>
              <a:buChar char="•"/>
              <a:defRPr/>
            </a:pPr>
            <a:r>
              <a:rPr lang="en-US" sz="2300" dirty="0" smtClean="0">
                <a:solidFill>
                  <a:schemeClr val="accent5">
                    <a:lumMod val="50000"/>
                  </a:schemeClr>
                </a:solidFill>
              </a:rPr>
              <a:t>More </a:t>
            </a:r>
            <a:r>
              <a:rPr lang="en-US" sz="2300" b="1" dirty="0" smtClean="0">
                <a:solidFill>
                  <a:schemeClr val="accent5">
                    <a:lumMod val="50000"/>
                  </a:schemeClr>
                </a:solidFill>
              </a:rPr>
              <a:t>transparency</a:t>
            </a:r>
            <a:r>
              <a:rPr lang="en-US" sz="2300" dirty="0" smtClean="0">
                <a:solidFill>
                  <a:schemeClr val="accent5">
                    <a:lumMod val="50000"/>
                  </a:schemeClr>
                </a:solidFill>
              </a:rPr>
              <a:t> for scientific community: </a:t>
            </a:r>
            <a:r>
              <a:rPr lang="en-US" sz="2300" b="1" dirty="0" smtClean="0">
                <a:solidFill>
                  <a:schemeClr val="accent5">
                    <a:lumMod val="50000"/>
                  </a:schemeClr>
                </a:solidFill>
              </a:rPr>
              <a:t>More interaction with universities and research institutions/centers</a:t>
            </a:r>
            <a:r>
              <a:rPr lang="en-US" sz="2300" dirty="0" smtClean="0">
                <a:solidFill>
                  <a:schemeClr val="accent5">
                    <a:lumMod val="50000"/>
                  </a:schemeClr>
                </a:solidFill>
              </a:rPr>
              <a:t>, collaboration and consideration of target groups’ recommendations on programs and calls administration and evaluation procedures</a:t>
            </a:r>
          </a:p>
          <a:p>
            <a:pPr marL="457200" indent="-457200" algn="l" eaLnBrk="1" fontAlgn="auto" hangingPunct="1">
              <a:lnSpc>
                <a:spcPct val="100000"/>
              </a:lnSpc>
              <a:spcAft>
                <a:spcPts val="600"/>
              </a:spcAft>
              <a:buFont typeface="Arial" panose="020B0604020202020204" pitchFamily="34" charset="0"/>
              <a:buChar char="•"/>
              <a:defRPr/>
            </a:pPr>
            <a:r>
              <a:rPr lang="en-US" sz="2300" b="1" dirty="0" smtClean="0">
                <a:solidFill>
                  <a:schemeClr val="accent5">
                    <a:lumMod val="50000"/>
                  </a:schemeClr>
                </a:solidFill>
              </a:rPr>
              <a:t>Outsourcing of the big grants’ evaluation </a:t>
            </a:r>
            <a:r>
              <a:rPr lang="en-US" sz="2300" dirty="0" smtClean="0">
                <a:solidFill>
                  <a:schemeClr val="accent5">
                    <a:lumMod val="50000"/>
                  </a:schemeClr>
                </a:solidFill>
              </a:rPr>
              <a:t>(FR, AR, DI, first three years: 2016-2018 by CRDF Global and ORAU)</a:t>
            </a:r>
          </a:p>
          <a:p>
            <a:pPr marL="457200" indent="-457200" algn="l" eaLnBrk="1" fontAlgn="auto" hangingPunct="1">
              <a:lnSpc>
                <a:spcPct val="100000"/>
              </a:lnSpc>
              <a:spcAft>
                <a:spcPts val="600"/>
              </a:spcAft>
              <a:buFont typeface="Arial" panose="020B0604020202020204" pitchFamily="34" charset="0"/>
              <a:buChar char="•"/>
              <a:defRPr/>
            </a:pPr>
            <a:r>
              <a:rPr lang="en-US" sz="2300" b="1" dirty="0" smtClean="0">
                <a:solidFill>
                  <a:schemeClr val="accent5">
                    <a:lumMod val="50000"/>
                  </a:schemeClr>
                </a:solidFill>
              </a:rPr>
              <a:t>Starting creation of National Experts’ Data base</a:t>
            </a:r>
            <a:r>
              <a:rPr lang="en-US" sz="2300" dirty="0" smtClean="0">
                <a:solidFill>
                  <a:schemeClr val="accent5">
                    <a:lumMod val="50000"/>
                  </a:schemeClr>
                </a:solidFill>
              </a:rPr>
              <a:t>, involvement of international experts, creation of regional evaluation platform</a:t>
            </a:r>
          </a:p>
          <a:p>
            <a:pPr marL="457200" indent="-457200" algn="l" eaLnBrk="1" fontAlgn="auto" hangingPunct="1">
              <a:lnSpc>
                <a:spcPct val="100000"/>
              </a:lnSpc>
              <a:spcAft>
                <a:spcPts val="600"/>
              </a:spcAft>
              <a:defRPr/>
            </a:pPr>
            <a:endParaRPr lang="en-US" sz="2300" dirty="0" smtClean="0">
              <a:solidFill>
                <a:schemeClr val="accent5">
                  <a:lumMod val="50000"/>
                </a:schemeClr>
              </a:solidFill>
            </a:endParaRPr>
          </a:p>
          <a:p>
            <a:pPr marL="457200" indent="-457200" algn="l" eaLnBrk="1" fontAlgn="auto" hangingPunct="1">
              <a:lnSpc>
                <a:spcPct val="100000"/>
              </a:lnSpc>
              <a:spcAft>
                <a:spcPts val="600"/>
              </a:spcAft>
              <a:buFont typeface="Arial" panose="020B0604020202020204" pitchFamily="34" charset="0"/>
              <a:buChar char="•"/>
              <a:defRPr/>
            </a:pPr>
            <a:endParaRPr lang="en-US" sz="2300" dirty="0">
              <a:solidFill>
                <a:schemeClr val="accent5">
                  <a:lumMod val="50000"/>
                </a:schemeClr>
              </a:solidFill>
            </a:endParaRPr>
          </a:p>
          <a:p>
            <a:pPr marL="342900" indent="-342900" algn="l" eaLnBrk="1" fontAlgn="auto" hangingPunct="1">
              <a:lnSpc>
                <a:spcPct val="100000"/>
              </a:lnSpc>
              <a:spcBef>
                <a:spcPts val="600"/>
              </a:spcBef>
              <a:spcAft>
                <a:spcPts val="600"/>
              </a:spcAft>
              <a:buFont typeface="Arial" panose="020B0604020202020204" pitchFamily="34" charset="0"/>
              <a:buChar char="•"/>
              <a:defRPr/>
            </a:pPr>
            <a:endParaRPr lang="ka-GE" sz="2300" b="1" dirty="0" smtClean="0">
              <a:solidFill>
                <a:schemeClr val="accent5">
                  <a:lumMod val="50000"/>
                </a:schemeClr>
              </a:solidFill>
              <a:latin typeface="Garamond" panose="02020404030301010803" pitchFamily="18" charset="0"/>
            </a:endParaRPr>
          </a:p>
        </p:txBody>
      </p:sp>
      <p:sp>
        <p:nvSpPr>
          <p:cNvPr id="5" name="Title 1"/>
          <p:cNvSpPr txBox="1">
            <a:spLocks/>
          </p:cNvSpPr>
          <p:nvPr/>
        </p:nvSpPr>
        <p:spPr>
          <a:xfrm>
            <a:off x="0" y="-55563"/>
            <a:ext cx="12192000" cy="625476"/>
          </a:xfrm>
          <a:prstGeom prst="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anchor="ctr">
            <a:normAutofit fontScale="90000"/>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spcAft>
                <a:spcPts val="0"/>
              </a:spcAft>
              <a:defRPr/>
            </a:pPr>
            <a:r>
              <a:rPr lang="en-US" sz="3600" b="1" dirty="0" smtClean="0">
                <a:solidFill>
                  <a:schemeClr val="bg1"/>
                </a:solidFill>
              </a:rPr>
              <a:t>Introducing International Standards - Latest Developments at SRNSF</a:t>
            </a:r>
            <a:endParaRPr lang="en-US" sz="3500" b="1" dirty="0">
              <a:solidFill>
                <a:schemeClr val="bg1"/>
              </a:solidFill>
            </a:endParaRPr>
          </a:p>
        </p:txBody>
      </p:sp>
      <p:pic>
        <p:nvPicPr>
          <p:cNvPr id="7" name="Picture 6" descr="C:\Users\Admin\Desktop\Experts_Logo1-384x384.jpg"/>
          <p:cNvPicPr>
            <a:picLocks noChangeAspect="1" noChangeArrowheads="1"/>
          </p:cNvPicPr>
          <p:nvPr/>
        </p:nvPicPr>
        <p:blipFill>
          <a:blip cstate="print">
            <a:extLst>
              <a:ext uri="{BEBA8EAE-BF5A-486C-A8C5-ECC9F3942E4B}">
                <a14:imgProps xmlns:a14="http://schemas.microsoft.com/office/drawing/2010/main">
                  <a14:imgLayer r:embed="rId4">
                    <a14:imgEffect>
                      <a14:sharpenSoften amount="25000"/>
                    </a14:imgEffect>
                  </a14:imgLayer>
                </a14:imgProps>
              </a:ext>
            </a:extLst>
          </a:blip>
          <a:srcRect b="6952"/>
          <a:stretch>
            <a:fillRect/>
          </a:stretch>
        </p:blipFill>
        <p:spPr bwMode="auto">
          <a:xfrm>
            <a:off x="9734220" y="1018572"/>
            <a:ext cx="1888561" cy="1820881"/>
          </a:xfrm>
          <a:prstGeom prst="rect">
            <a:avLst/>
          </a:prstGeom>
          <a:noFill/>
          <a:ln w="9525">
            <a:noFill/>
            <a:miter lim="800000"/>
            <a:headEnd/>
            <a:tailEnd/>
          </a:ln>
        </p:spPr>
      </p:pic>
      <p:pic>
        <p:nvPicPr>
          <p:cNvPr id="8" name="Picture 7" descr="C:\Users\Admin\Desktop\banner2.jpg"/>
          <p:cNvPicPr/>
          <p:nvPr/>
        </p:nvPicPr>
        <p:blipFill>
          <a:blip cstate="print">
            <a:extLst>
              <a:ext uri="{BEBA8EAE-BF5A-486C-A8C5-ECC9F3942E4B}">
                <a14:imgProps xmlns:a14="http://schemas.microsoft.com/office/drawing/2010/main">
                  <a14:imgLayer r:embed="rId6">
                    <a14:imgEffect>
                      <a14:brightnessContrast bright="20000" contrast="20000"/>
                    </a14:imgEffect>
                  </a14:imgLayer>
                </a14:imgProps>
              </a:ext>
            </a:extLst>
          </a:blip>
          <a:srcRect/>
          <a:stretch>
            <a:fillRect/>
          </a:stretch>
        </p:blipFill>
        <p:spPr bwMode="auto">
          <a:xfrm>
            <a:off x="9512945" y="4645785"/>
            <a:ext cx="2431117" cy="1321877"/>
          </a:xfrm>
          <a:prstGeom prst="rect">
            <a:avLst/>
          </a:prstGeom>
          <a:noFill/>
          <a:ln w="9525">
            <a:noFill/>
            <a:miter lim="800000"/>
            <a:headEnd/>
            <a:tailEnd/>
          </a:ln>
        </p:spPr>
      </p:pic>
    </p:spTree>
    <p:extLst>
      <p:ext uri="{BB962C8B-B14F-4D97-AF65-F5344CB8AC3E}">
        <p14:creationId xmlns:p14="http://schemas.microsoft.com/office/powerpoint/2010/main" val="120137800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55563"/>
            <a:ext cx="12192000" cy="1248219"/>
          </a:xfrm>
          <a:prstGeom prst="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anchor="b">
            <a:normAutofit fontScale="97500"/>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spcAft>
                <a:spcPts val="0"/>
              </a:spcAft>
              <a:defRPr/>
            </a:pPr>
            <a:r>
              <a:rPr lang="en-US" sz="3600" b="1" dirty="0" smtClean="0"/>
              <a:t>Prospects of International Experts’ involvement </a:t>
            </a:r>
          </a:p>
          <a:p>
            <a:pPr fontAlgn="auto">
              <a:spcAft>
                <a:spcPts val="0"/>
              </a:spcAft>
              <a:defRPr/>
            </a:pPr>
            <a:r>
              <a:rPr lang="en-US" sz="3600" b="1" dirty="0" smtClean="0"/>
              <a:t>in SRNSF Activities</a:t>
            </a:r>
          </a:p>
        </p:txBody>
      </p:sp>
      <p:pic>
        <p:nvPicPr>
          <p:cNvPr id="7" name="Content Placeholder 5" descr="map of the world.jpg"/>
          <p:cNvPicPr>
            <a:picLocks noChangeAspect="1"/>
          </p:cNvPicPr>
          <p:nvPr/>
        </p:nvPicPr>
        <p:blipFill>
          <a:blip cstate="print">
            <a:duotone>
              <a:schemeClr val="bg2">
                <a:shade val="45000"/>
                <a:satMod val="135000"/>
              </a:schemeClr>
              <a:prstClr val="white"/>
            </a:duotone>
          </a:blip>
          <a:stretch>
            <a:fillRect/>
          </a:stretch>
        </p:blipFill>
        <p:spPr>
          <a:xfrm>
            <a:off x="0" y="1192656"/>
            <a:ext cx="12192000" cy="5665344"/>
          </a:xfrm>
          <a:prstGeom prst="rect">
            <a:avLst/>
          </a:prstGeom>
        </p:spPr>
      </p:pic>
      <p:sp>
        <p:nvSpPr>
          <p:cNvPr id="8" name="Subtitle 2"/>
          <p:cNvSpPr txBox="1">
            <a:spLocks/>
          </p:cNvSpPr>
          <p:nvPr/>
        </p:nvSpPr>
        <p:spPr>
          <a:xfrm>
            <a:off x="381722" y="1486041"/>
            <a:ext cx="8816854" cy="507857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lnSpc>
                <a:spcPct val="100000"/>
              </a:lnSpc>
              <a:spcAft>
                <a:spcPts val="1200"/>
              </a:spcAft>
              <a:buFont typeface="Wingdings" panose="05000000000000000000" pitchFamily="2" charset="2"/>
              <a:buChar char="Ø"/>
              <a:defRPr/>
            </a:pPr>
            <a:r>
              <a:rPr lang="en-US" sz="2600" dirty="0">
                <a:solidFill>
                  <a:srgbClr val="002060"/>
                </a:solidFill>
              </a:rPr>
              <a:t>Attracting external experts for grants’ </a:t>
            </a:r>
            <a:r>
              <a:rPr lang="en-US" sz="2600" b="1" dirty="0">
                <a:solidFill>
                  <a:srgbClr val="002060"/>
                </a:solidFill>
              </a:rPr>
              <a:t>efficacy evaluation </a:t>
            </a:r>
            <a:r>
              <a:rPr lang="en-US" sz="2600" dirty="0">
                <a:solidFill>
                  <a:srgbClr val="002060"/>
                </a:solidFill>
              </a:rPr>
              <a:t>– site visits of </a:t>
            </a:r>
            <a:r>
              <a:rPr lang="en-US" sz="2600" dirty="0" smtClean="0">
                <a:solidFill>
                  <a:srgbClr val="002060"/>
                </a:solidFill>
              </a:rPr>
              <a:t>international </a:t>
            </a:r>
            <a:r>
              <a:rPr lang="en-US" sz="2600" dirty="0">
                <a:solidFill>
                  <a:srgbClr val="002060"/>
                </a:solidFill>
              </a:rPr>
              <a:t>experts</a:t>
            </a:r>
          </a:p>
          <a:p>
            <a:pPr marL="457200" indent="-457200" algn="l">
              <a:lnSpc>
                <a:spcPct val="100000"/>
              </a:lnSpc>
              <a:spcAft>
                <a:spcPts val="1200"/>
              </a:spcAft>
              <a:buFont typeface="Wingdings" panose="05000000000000000000" pitchFamily="2" charset="2"/>
              <a:buChar char="Ø"/>
              <a:defRPr/>
            </a:pPr>
            <a:r>
              <a:rPr lang="en-US" sz="2600" dirty="0" smtClean="0">
                <a:solidFill>
                  <a:srgbClr val="002060"/>
                </a:solidFill>
              </a:rPr>
              <a:t>Evaluation of SRNSF </a:t>
            </a:r>
            <a:r>
              <a:rPr lang="en-US" sz="2600" dirty="0" err="1" smtClean="0">
                <a:solidFill>
                  <a:srgbClr val="002060"/>
                </a:solidFill>
              </a:rPr>
              <a:t>Programmes</a:t>
            </a:r>
            <a:r>
              <a:rPr lang="en-US" sz="2600" dirty="0" smtClean="0">
                <a:solidFill>
                  <a:srgbClr val="002060"/>
                </a:solidFill>
              </a:rPr>
              <a:t> and Activities: Analysis of data</a:t>
            </a:r>
            <a:r>
              <a:rPr lang="ka-GE" sz="2600" dirty="0" smtClean="0">
                <a:solidFill>
                  <a:srgbClr val="002060"/>
                </a:solidFill>
              </a:rPr>
              <a:t> </a:t>
            </a:r>
            <a:r>
              <a:rPr lang="en-US" sz="2600" dirty="0" smtClean="0">
                <a:solidFill>
                  <a:srgbClr val="002060"/>
                </a:solidFill>
              </a:rPr>
              <a:t>and development of </a:t>
            </a:r>
            <a:r>
              <a:rPr lang="en-US" sz="2600" b="1" dirty="0" smtClean="0">
                <a:solidFill>
                  <a:srgbClr val="002060"/>
                </a:solidFill>
              </a:rPr>
              <a:t>needs assessment</a:t>
            </a:r>
          </a:p>
          <a:p>
            <a:pPr marL="457200" indent="-457200" algn="l">
              <a:lnSpc>
                <a:spcPct val="100000"/>
              </a:lnSpc>
              <a:spcAft>
                <a:spcPts val="1200"/>
              </a:spcAft>
              <a:buFont typeface="Wingdings" panose="05000000000000000000" pitchFamily="2" charset="2"/>
              <a:buChar char="Ø"/>
              <a:defRPr/>
            </a:pPr>
            <a:r>
              <a:rPr lang="en-US" sz="2600" b="1" dirty="0" smtClean="0">
                <a:solidFill>
                  <a:srgbClr val="002060"/>
                </a:solidFill>
              </a:rPr>
              <a:t>Revision and modification of SRNSF </a:t>
            </a:r>
            <a:r>
              <a:rPr lang="en-US" sz="2600" b="1" dirty="0" err="1" smtClean="0">
                <a:solidFill>
                  <a:srgbClr val="002060"/>
                </a:solidFill>
              </a:rPr>
              <a:t>programmes</a:t>
            </a:r>
            <a:r>
              <a:rPr lang="en-US" sz="2600" b="1" dirty="0" smtClean="0">
                <a:solidFill>
                  <a:srgbClr val="002060"/>
                </a:solidFill>
              </a:rPr>
              <a:t> </a:t>
            </a:r>
            <a:r>
              <a:rPr lang="en-US" sz="2600" dirty="0" smtClean="0">
                <a:solidFill>
                  <a:srgbClr val="002060"/>
                </a:solidFill>
              </a:rPr>
              <a:t>and funding schemes based on evaluation results</a:t>
            </a:r>
          </a:p>
          <a:p>
            <a:pPr marL="457200" indent="-457200" algn="l">
              <a:lnSpc>
                <a:spcPct val="100000"/>
              </a:lnSpc>
              <a:spcAft>
                <a:spcPts val="1200"/>
              </a:spcAft>
              <a:buFont typeface="Wingdings" panose="05000000000000000000" pitchFamily="2" charset="2"/>
              <a:buChar char="Ø"/>
              <a:defRPr/>
            </a:pPr>
            <a:r>
              <a:rPr lang="en-US" sz="2600" dirty="0">
                <a:solidFill>
                  <a:srgbClr val="002060"/>
                </a:solidFill>
              </a:rPr>
              <a:t>Supporting SRNSF in </a:t>
            </a:r>
            <a:r>
              <a:rPr lang="en-US" sz="2600" dirty="0" smtClean="0">
                <a:solidFill>
                  <a:srgbClr val="002060"/>
                </a:solidFill>
              </a:rPr>
              <a:t> </a:t>
            </a:r>
            <a:r>
              <a:rPr lang="en-US" sz="2600" b="1" dirty="0" smtClean="0">
                <a:solidFill>
                  <a:srgbClr val="002060"/>
                </a:solidFill>
              </a:rPr>
              <a:t>Science Management </a:t>
            </a:r>
            <a:r>
              <a:rPr lang="en-US" sz="2600" dirty="0" smtClean="0">
                <a:solidFill>
                  <a:srgbClr val="002060"/>
                </a:solidFill>
              </a:rPr>
              <a:t>and revision </a:t>
            </a:r>
            <a:r>
              <a:rPr lang="en-US" sz="2600" dirty="0">
                <a:solidFill>
                  <a:srgbClr val="002060"/>
                </a:solidFill>
              </a:rPr>
              <a:t>of grants monitoring and reporting forms -  </a:t>
            </a:r>
            <a:r>
              <a:rPr lang="en-US" sz="2600" b="1" dirty="0">
                <a:solidFill>
                  <a:srgbClr val="002060"/>
                </a:solidFill>
              </a:rPr>
              <a:t>sharing EU and US funding programs experience - focusing on science productivity indicators</a:t>
            </a:r>
            <a:r>
              <a:rPr lang="ka-GE" sz="2600" b="1" dirty="0">
                <a:solidFill>
                  <a:srgbClr val="002060"/>
                </a:solidFill>
              </a:rPr>
              <a:t> </a:t>
            </a:r>
            <a:endParaRPr lang="en-US" sz="2600" b="1" dirty="0">
              <a:solidFill>
                <a:srgbClr val="002060"/>
              </a:solidFill>
            </a:endParaRPr>
          </a:p>
          <a:p>
            <a:pPr marL="457200" indent="-457200" algn="l">
              <a:lnSpc>
                <a:spcPct val="100000"/>
              </a:lnSpc>
              <a:spcAft>
                <a:spcPts val="1200"/>
              </a:spcAft>
              <a:buFont typeface="Wingdings" panose="05000000000000000000" pitchFamily="2" charset="2"/>
              <a:buChar char="Ø"/>
              <a:defRPr/>
            </a:pPr>
            <a:endParaRPr lang="en-US" sz="2600" dirty="0" smtClean="0">
              <a:solidFill>
                <a:srgbClr val="002060"/>
              </a:solidFill>
            </a:endParaRPr>
          </a:p>
          <a:p>
            <a:pPr marL="457200" indent="-457200" algn="l">
              <a:lnSpc>
                <a:spcPct val="100000"/>
              </a:lnSpc>
              <a:spcBef>
                <a:spcPts val="600"/>
              </a:spcBef>
              <a:spcAft>
                <a:spcPts val="1200"/>
              </a:spcAft>
              <a:buFont typeface="Wingdings" panose="05000000000000000000" pitchFamily="2" charset="2"/>
              <a:buChar char="Ø"/>
              <a:defRPr/>
            </a:pPr>
            <a:endParaRPr lang="ka-GE" sz="2600" b="1" dirty="0" smtClean="0">
              <a:solidFill>
                <a:srgbClr val="002060"/>
              </a:solidFill>
              <a:latin typeface="Garamond" panose="02020404030301010803" pitchFamily="18" charset="0"/>
            </a:endParaRPr>
          </a:p>
        </p:txBody>
      </p:sp>
      <p:pic>
        <p:nvPicPr>
          <p:cNvPr id="9" name="Picture 6" descr="C:\Users\Admin\Desktop\OB-WE687_TheExp_CV_20130131161921.jpg"/>
          <p:cNvPicPr>
            <a:picLocks noChangeAspect="1" noChangeArrowheads="1"/>
          </p:cNvPicPr>
          <p:nvPr/>
        </p:nvPicPr>
        <p:blipFill>
          <a:blip r:embed="rId3" cstate="print">
            <a:duotone>
              <a:schemeClr val="accent5">
                <a:shade val="45000"/>
                <a:satMod val="135000"/>
              </a:schemeClr>
              <a:prstClr val="white"/>
            </a:duotone>
          </a:blip>
          <a:srcRect/>
          <a:stretch>
            <a:fillRect/>
          </a:stretch>
        </p:blipFill>
        <p:spPr bwMode="auto">
          <a:xfrm>
            <a:off x="9580297" y="2282042"/>
            <a:ext cx="1994082" cy="3184848"/>
          </a:xfrm>
          <a:prstGeom prst="rect">
            <a:avLst/>
          </a:prstGeom>
          <a:noFill/>
          <a:ln w="9525">
            <a:noFill/>
            <a:miter lim="800000"/>
            <a:headEnd/>
            <a:tailEnd/>
          </a:ln>
        </p:spPr>
      </p:pic>
    </p:spTree>
    <p:extLst>
      <p:ext uri="{BB962C8B-B14F-4D97-AF65-F5344CB8AC3E}">
        <p14:creationId xmlns:p14="http://schemas.microsoft.com/office/powerpoint/2010/main" val="51413301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1"/>
            <a:ext cx="12192000" cy="834189"/>
          </a:xfrm>
          <a:solidFill>
            <a:srgbClr val="002060"/>
          </a:solidFill>
        </p:spPr>
        <p:txBody>
          <a:bodyPr>
            <a:normAutofit fontScale="90000"/>
          </a:bodyPr>
          <a:lstStyle/>
          <a:p>
            <a:pPr>
              <a:defRPr/>
            </a:pPr>
            <a:r>
              <a:rPr lang="en-GB" sz="3200" b="1">
                <a:solidFill>
                  <a:schemeClr val="bg1"/>
                </a:solidFill>
              </a:rPr>
              <a:t/>
            </a:r>
            <a:br>
              <a:rPr lang="en-GB" sz="3200" b="1">
                <a:solidFill>
                  <a:schemeClr val="bg1"/>
                </a:solidFill>
              </a:rPr>
            </a:br>
            <a:endParaRPr lang="ru-RU" sz="3200">
              <a:solidFill>
                <a:schemeClr val="bg1"/>
              </a:solidFill>
            </a:endParaRPr>
          </a:p>
        </p:txBody>
      </p:sp>
      <p:sp>
        <p:nvSpPr>
          <p:cNvPr id="14339" name="Content Placeholder 2"/>
          <p:cNvSpPr>
            <a:spLocks noGrp="1"/>
          </p:cNvSpPr>
          <p:nvPr>
            <p:ph idx="1"/>
          </p:nvPr>
        </p:nvSpPr>
        <p:spPr>
          <a:xfrm>
            <a:off x="2146039" y="206399"/>
            <a:ext cx="7643812" cy="725488"/>
          </a:xfrm>
        </p:spPr>
        <p:txBody>
          <a:bodyPr>
            <a:noAutofit/>
          </a:bodyPr>
          <a:lstStyle/>
          <a:p>
            <a:pPr algn="ctr">
              <a:spcBef>
                <a:spcPts val="0"/>
              </a:spcBef>
              <a:buNone/>
              <a:defRPr/>
            </a:pPr>
            <a:r>
              <a:rPr lang="en-GB" sz="3400" b="1" dirty="0" smtClean="0">
                <a:solidFill>
                  <a:schemeClr val="bg1"/>
                </a:solidFill>
                <a:effectLst>
                  <a:outerShdw blurRad="38100" dist="38100" dir="2700000" algn="tl">
                    <a:srgbClr val="000000">
                      <a:alpha val="43137"/>
                    </a:srgbClr>
                  </a:outerShdw>
                </a:effectLst>
              </a:rPr>
              <a:t>SRNSF Bilateral Cooperation in 2010-2014</a:t>
            </a:r>
            <a:endParaRPr lang="en-US" sz="3400" b="1" dirty="0">
              <a:solidFill>
                <a:schemeClr val="bg1"/>
              </a:solidFill>
              <a:effectLst>
                <a:outerShdw blurRad="38100" dist="38100" dir="2700000" algn="tl">
                  <a:srgbClr val="000000">
                    <a:alpha val="43137"/>
                  </a:srgbClr>
                </a:outerShdw>
              </a:effectLst>
            </a:endParaRPr>
          </a:p>
        </p:txBody>
      </p:sp>
      <p:graphicFrame>
        <p:nvGraphicFramePr>
          <p:cNvPr id="5" name="Diagram 4"/>
          <p:cNvGraphicFramePr/>
          <p:nvPr>
            <p:extLst>
              <p:ext uri="{D42A27DB-BD31-4B8C-83A1-F6EECF244321}">
                <p14:modId xmlns:p14="http://schemas.microsoft.com/office/powerpoint/2010/main" val="4197391756"/>
              </p:ext>
            </p:extLst>
          </p:nvPr>
        </p:nvGraphicFramePr>
        <p:xfrm>
          <a:off x="257577" y="1000126"/>
          <a:ext cx="11487955" cy="5675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5468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500"/>
                                        <p:tgtEl>
                                          <p:spTgt spid="1433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nimBg="1"/>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204"/>
            <a:ext cx="12192000" cy="734677"/>
          </a:xfrm>
          <a:solidFill>
            <a:srgbClr val="002060"/>
          </a:solidFill>
        </p:spPr>
        <p:style>
          <a:lnRef idx="1">
            <a:schemeClr val="accent3"/>
          </a:lnRef>
          <a:fillRef idx="2">
            <a:schemeClr val="accent3"/>
          </a:fillRef>
          <a:effectRef idx="1">
            <a:schemeClr val="accent3"/>
          </a:effectRef>
          <a:fontRef idx="minor">
            <a:schemeClr val="dk1"/>
          </a:fontRef>
        </p:style>
        <p:txBody>
          <a:bodyPr>
            <a:noAutofit/>
          </a:bodyPr>
          <a:lstStyle/>
          <a:p>
            <a:r>
              <a:rPr lang="en-US" sz="3500" b="1" dirty="0" smtClean="0">
                <a:solidFill>
                  <a:schemeClr val="bg1"/>
                </a:solidFill>
              </a:rPr>
              <a:t>Bilateral Cooperation and International Partners (2015-2016)</a:t>
            </a:r>
            <a:r>
              <a:rPr lang="ka-GE" sz="3500" b="1" dirty="0" smtClean="0">
                <a:solidFill>
                  <a:schemeClr val="bg1"/>
                </a:solidFill>
              </a:rPr>
              <a:t/>
            </a:r>
            <a:br>
              <a:rPr lang="ka-GE" sz="3500" b="1" dirty="0" smtClean="0">
                <a:solidFill>
                  <a:schemeClr val="bg1"/>
                </a:solidFill>
              </a:rPr>
            </a:br>
            <a:endParaRPr lang="en-US" sz="1000" dirty="0">
              <a:solidFill>
                <a:schemeClr val="bg1"/>
              </a:solidFill>
            </a:endParaRPr>
          </a:p>
        </p:txBody>
      </p:sp>
      <p:sp>
        <p:nvSpPr>
          <p:cNvPr id="3" name="Subtitle 2"/>
          <p:cNvSpPr>
            <a:spLocks noGrp="1"/>
          </p:cNvSpPr>
          <p:nvPr>
            <p:ph type="subTitle" idx="1"/>
          </p:nvPr>
        </p:nvSpPr>
        <p:spPr>
          <a:xfrm>
            <a:off x="277792" y="747557"/>
            <a:ext cx="11585344" cy="6110443"/>
          </a:xfrm>
        </p:spPr>
        <p:txBody>
          <a:bodyPr>
            <a:noAutofit/>
          </a:bodyPr>
          <a:lstStyle/>
          <a:p>
            <a:pPr marL="342900" indent="-342900" algn="just">
              <a:lnSpc>
                <a:spcPct val="100000"/>
              </a:lnSpc>
              <a:spcBef>
                <a:spcPts val="600"/>
              </a:spcBef>
              <a:buFont typeface="Arial" panose="020B0604020202020204" pitchFamily="34" charset="0"/>
              <a:buChar char="•"/>
            </a:pPr>
            <a:r>
              <a:rPr lang="en-US" sz="2200" b="1" dirty="0" smtClean="0">
                <a:solidFill>
                  <a:srgbClr val="FF0000"/>
                </a:solidFill>
              </a:rPr>
              <a:t>SRNSF NCP of ERC</a:t>
            </a:r>
          </a:p>
          <a:p>
            <a:pPr algn="just">
              <a:lnSpc>
                <a:spcPct val="100000"/>
              </a:lnSpc>
              <a:spcBef>
                <a:spcPts val="600"/>
              </a:spcBef>
            </a:pPr>
            <a:r>
              <a:rPr lang="en-US" sz="2200" b="1" dirty="0" smtClean="0">
                <a:solidFill>
                  <a:srgbClr val="0070C0"/>
                </a:solidFill>
              </a:rPr>
              <a:t>Bilateral Cooperation</a:t>
            </a:r>
          </a:p>
          <a:p>
            <a:pPr marL="342900" indent="-342900" algn="just">
              <a:lnSpc>
                <a:spcPct val="100000"/>
              </a:lnSpc>
              <a:spcBef>
                <a:spcPts val="600"/>
              </a:spcBef>
              <a:buFont typeface="Arial" panose="020B0604020202020204" pitchFamily="34" charset="0"/>
              <a:buChar char="•"/>
            </a:pPr>
            <a:r>
              <a:rPr lang="en-US" sz="2200" b="1" dirty="0" smtClean="0">
                <a:solidFill>
                  <a:schemeClr val="accent5">
                    <a:lumMod val="50000"/>
                  </a:schemeClr>
                </a:solidFill>
              </a:rPr>
              <a:t>University of Oxford, UK</a:t>
            </a:r>
          </a:p>
          <a:p>
            <a:pPr marL="342900" lvl="0" indent="-342900" algn="just">
              <a:lnSpc>
                <a:spcPct val="100000"/>
              </a:lnSpc>
              <a:spcBef>
                <a:spcPts val="600"/>
              </a:spcBef>
              <a:buFont typeface="Arial" panose="020B0604020202020204" pitchFamily="34" charset="0"/>
              <a:buChar char="•"/>
            </a:pPr>
            <a:r>
              <a:rPr lang="en-US" sz="2000" b="1" dirty="0" err="1">
                <a:solidFill>
                  <a:srgbClr val="002060"/>
                </a:solidFill>
              </a:rPr>
              <a:t>Jülich</a:t>
            </a:r>
            <a:r>
              <a:rPr lang="en-US" sz="2000" b="1" dirty="0">
                <a:solidFill>
                  <a:srgbClr val="002060"/>
                </a:solidFill>
              </a:rPr>
              <a:t> </a:t>
            </a:r>
            <a:r>
              <a:rPr lang="en-US" sz="2200" b="1" dirty="0" smtClean="0">
                <a:solidFill>
                  <a:srgbClr val="002060"/>
                </a:solidFill>
              </a:rPr>
              <a:t>Center, </a:t>
            </a:r>
            <a:r>
              <a:rPr lang="en-US" sz="2200" b="1" dirty="0">
                <a:solidFill>
                  <a:srgbClr val="002060"/>
                </a:solidFill>
              </a:rPr>
              <a:t>Germany</a:t>
            </a:r>
            <a:endParaRPr lang="ka-GE" sz="2200" b="1" dirty="0">
              <a:solidFill>
                <a:srgbClr val="002060"/>
              </a:solidFill>
            </a:endParaRPr>
          </a:p>
          <a:p>
            <a:pPr marL="342900" indent="-342900" algn="just">
              <a:lnSpc>
                <a:spcPct val="100000"/>
              </a:lnSpc>
              <a:spcBef>
                <a:spcPts val="600"/>
              </a:spcBef>
              <a:buFont typeface="Arial" panose="020B0604020202020204" pitchFamily="34" charset="0"/>
              <a:buChar char="•"/>
            </a:pPr>
            <a:r>
              <a:rPr lang="en-US" sz="2200" b="1" dirty="0" smtClean="0">
                <a:solidFill>
                  <a:srgbClr val="002060"/>
                </a:solidFill>
              </a:rPr>
              <a:t>CNR, </a:t>
            </a:r>
            <a:r>
              <a:rPr lang="en-US" sz="2200" b="1" dirty="0">
                <a:solidFill>
                  <a:srgbClr val="002060"/>
                </a:solidFill>
              </a:rPr>
              <a:t>Italy</a:t>
            </a:r>
            <a:endParaRPr lang="ka-GE" sz="2200" b="1" dirty="0">
              <a:solidFill>
                <a:srgbClr val="002060"/>
              </a:solidFill>
            </a:endParaRPr>
          </a:p>
          <a:p>
            <a:pPr marL="342900" indent="-342900" algn="just">
              <a:lnSpc>
                <a:spcPct val="100000"/>
              </a:lnSpc>
              <a:spcBef>
                <a:spcPts val="600"/>
              </a:spcBef>
              <a:buFont typeface="Arial" panose="020B0604020202020204" pitchFamily="34" charset="0"/>
              <a:buChar char="•"/>
            </a:pPr>
            <a:r>
              <a:rPr lang="en-US" sz="2200" b="1" dirty="0" smtClean="0">
                <a:solidFill>
                  <a:srgbClr val="002060"/>
                </a:solidFill>
              </a:rPr>
              <a:t>CNRS, </a:t>
            </a:r>
            <a:r>
              <a:rPr lang="en-US" sz="2200" b="1" dirty="0">
                <a:solidFill>
                  <a:srgbClr val="002060"/>
                </a:solidFill>
              </a:rPr>
              <a:t>France</a:t>
            </a:r>
            <a:endParaRPr lang="ka-GE" sz="2200" b="1" dirty="0">
              <a:solidFill>
                <a:srgbClr val="002060"/>
              </a:solidFill>
            </a:endParaRPr>
          </a:p>
          <a:p>
            <a:pPr marL="342900" indent="-342900" algn="just">
              <a:lnSpc>
                <a:spcPct val="100000"/>
              </a:lnSpc>
              <a:spcBef>
                <a:spcPts val="600"/>
              </a:spcBef>
              <a:buFont typeface="Arial" panose="020B0604020202020204" pitchFamily="34" charset="0"/>
              <a:buChar char="•"/>
            </a:pPr>
            <a:r>
              <a:rPr lang="en-US" sz="2200" b="1" dirty="0" smtClean="0">
                <a:solidFill>
                  <a:srgbClr val="002060"/>
                </a:solidFill>
              </a:rPr>
              <a:t>STCU</a:t>
            </a:r>
            <a:endParaRPr lang="ka-GE" sz="2200" b="1" dirty="0">
              <a:solidFill>
                <a:srgbClr val="002060"/>
              </a:solidFill>
            </a:endParaRPr>
          </a:p>
          <a:p>
            <a:pPr marL="342900" indent="-342900" algn="just">
              <a:lnSpc>
                <a:spcPct val="100000"/>
              </a:lnSpc>
              <a:spcBef>
                <a:spcPts val="600"/>
              </a:spcBef>
              <a:buFont typeface="Arial" panose="020B0604020202020204" pitchFamily="34" charset="0"/>
              <a:buChar char="•"/>
            </a:pPr>
            <a:r>
              <a:rPr lang="en-US" sz="2200" b="1" dirty="0" smtClean="0">
                <a:solidFill>
                  <a:srgbClr val="002060"/>
                </a:solidFill>
              </a:rPr>
              <a:t>CRDF-Global, </a:t>
            </a:r>
            <a:r>
              <a:rPr lang="en-US" sz="2200" b="1" dirty="0">
                <a:solidFill>
                  <a:srgbClr val="002060"/>
                </a:solidFill>
              </a:rPr>
              <a:t>US</a:t>
            </a:r>
            <a:r>
              <a:rPr lang="ka-GE" sz="2200" b="1" dirty="0">
                <a:solidFill>
                  <a:srgbClr val="002060"/>
                </a:solidFill>
              </a:rPr>
              <a:t> </a:t>
            </a:r>
            <a:endParaRPr lang="en-US" sz="2200" b="1" dirty="0">
              <a:solidFill>
                <a:srgbClr val="002060"/>
              </a:solidFill>
            </a:endParaRPr>
          </a:p>
          <a:p>
            <a:pPr marL="342900" indent="-342900" algn="just">
              <a:lnSpc>
                <a:spcPct val="100000"/>
              </a:lnSpc>
              <a:spcBef>
                <a:spcPts val="600"/>
              </a:spcBef>
              <a:buFont typeface="Arial" panose="020B0604020202020204" pitchFamily="34" charset="0"/>
              <a:buChar char="•"/>
            </a:pPr>
            <a:r>
              <a:rPr lang="en-US" sz="2200" b="1" dirty="0" smtClean="0">
                <a:solidFill>
                  <a:srgbClr val="002060"/>
                </a:solidFill>
              </a:rPr>
              <a:t>TUBITAK, Turkey</a:t>
            </a:r>
          </a:p>
          <a:p>
            <a:pPr marL="342900" indent="-342900" algn="just">
              <a:lnSpc>
                <a:spcPct val="100000"/>
              </a:lnSpc>
              <a:spcBef>
                <a:spcPts val="600"/>
              </a:spcBef>
              <a:buFont typeface="Arial" panose="020B0604020202020204" pitchFamily="34" charset="0"/>
              <a:buChar char="•"/>
            </a:pPr>
            <a:r>
              <a:rPr lang="en-US" sz="2200" b="1" dirty="0" smtClean="0">
                <a:solidFill>
                  <a:srgbClr val="002060"/>
                </a:solidFill>
              </a:rPr>
              <a:t>ISTC, (from 2017)</a:t>
            </a:r>
            <a:endParaRPr lang="en-US" sz="1600" b="1" dirty="0">
              <a:solidFill>
                <a:srgbClr val="002060"/>
              </a:solidFill>
            </a:endParaRPr>
          </a:p>
          <a:p>
            <a:pPr algn="just">
              <a:lnSpc>
                <a:spcPct val="100000"/>
              </a:lnSpc>
              <a:spcBef>
                <a:spcPts val="600"/>
              </a:spcBef>
            </a:pPr>
            <a:r>
              <a:rPr lang="en-US" sz="2200" b="1" dirty="0" smtClean="0">
                <a:solidFill>
                  <a:srgbClr val="0070C0"/>
                </a:solidFill>
              </a:rPr>
              <a:t>Access to international scientific infrastructure and databases</a:t>
            </a:r>
          </a:p>
          <a:p>
            <a:pPr marL="342900" indent="-342900" algn="just">
              <a:lnSpc>
                <a:spcPct val="100000"/>
              </a:lnSpc>
              <a:spcBef>
                <a:spcPts val="600"/>
              </a:spcBef>
              <a:buFont typeface="Arial" panose="020B0604020202020204" pitchFamily="34" charset="0"/>
              <a:buChar char="•"/>
            </a:pPr>
            <a:r>
              <a:rPr lang="en-US" sz="2200" b="1" dirty="0" smtClean="0">
                <a:solidFill>
                  <a:srgbClr val="002060"/>
                </a:solidFill>
              </a:rPr>
              <a:t>CERN </a:t>
            </a:r>
            <a:endParaRPr lang="ka-GE" sz="2200" b="1" dirty="0" smtClean="0">
              <a:solidFill>
                <a:srgbClr val="002060"/>
              </a:solidFill>
            </a:endParaRPr>
          </a:p>
          <a:p>
            <a:pPr marL="342900" indent="-342900" algn="just">
              <a:lnSpc>
                <a:spcPct val="100000"/>
              </a:lnSpc>
              <a:spcBef>
                <a:spcPts val="600"/>
              </a:spcBef>
              <a:buFont typeface="Arial" panose="020B0604020202020204" pitchFamily="34" charset="0"/>
              <a:buChar char="•"/>
            </a:pPr>
            <a:r>
              <a:rPr lang="en-US" sz="2200" b="1" dirty="0" smtClean="0">
                <a:solidFill>
                  <a:srgbClr val="002060"/>
                </a:solidFill>
              </a:rPr>
              <a:t>JINR DUBNA</a:t>
            </a:r>
          </a:p>
          <a:p>
            <a:pPr marL="342900" indent="-342900" algn="just">
              <a:lnSpc>
                <a:spcPct val="100000"/>
              </a:lnSpc>
              <a:spcBef>
                <a:spcPts val="600"/>
              </a:spcBef>
              <a:buFont typeface="Arial" panose="020B0604020202020204" pitchFamily="34" charset="0"/>
              <a:buChar char="•"/>
            </a:pPr>
            <a:r>
              <a:rPr lang="en-US" sz="2200" b="1" dirty="0">
                <a:solidFill>
                  <a:srgbClr val="002060"/>
                </a:solidFill>
              </a:rPr>
              <a:t>ELSEVIER</a:t>
            </a:r>
            <a:endParaRPr lang="ka-GE" sz="2200" b="1" dirty="0">
              <a:solidFill>
                <a:srgbClr val="002060"/>
              </a:solidFill>
            </a:endParaRPr>
          </a:p>
          <a:p>
            <a:pPr marL="342900" indent="-342900" algn="just">
              <a:lnSpc>
                <a:spcPct val="100000"/>
              </a:lnSpc>
              <a:spcBef>
                <a:spcPts val="600"/>
              </a:spcBef>
              <a:buFont typeface="Arial" panose="020B0604020202020204" pitchFamily="34" charset="0"/>
              <a:buChar char="•"/>
            </a:pPr>
            <a:endParaRPr lang="ka-GE" sz="2200" b="1" dirty="0" smtClean="0">
              <a:solidFill>
                <a:srgbClr val="002060"/>
              </a:solidFill>
            </a:endParaRPr>
          </a:p>
        </p:txBody>
      </p:sp>
      <p:sp>
        <p:nvSpPr>
          <p:cNvPr id="4" name="Rounded Rectangle 3"/>
          <p:cNvSpPr/>
          <p:nvPr/>
        </p:nvSpPr>
        <p:spPr>
          <a:xfrm>
            <a:off x="7654999" y="2243029"/>
            <a:ext cx="2051119" cy="1268559"/>
          </a:xfrm>
          <a:prstGeom prst="roundRect">
            <a:avLst>
              <a:gd name="adj" fmla="val 10000"/>
            </a:avLst>
          </a:prstGeom>
          <a:blipFill rotWithShape="0">
            <a:blip cstate="prin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5" name="Rounded Rectangle 4"/>
          <p:cNvSpPr/>
          <p:nvPr/>
        </p:nvSpPr>
        <p:spPr>
          <a:xfrm>
            <a:off x="4406578" y="3653102"/>
            <a:ext cx="1464229" cy="878365"/>
          </a:xfrm>
          <a:prstGeom prst="roundRect">
            <a:avLst>
              <a:gd name="adj" fmla="val 10000"/>
            </a:avLst>
          </a:prstGeom>
          <a:blipFill rotWithShape="0">
            <a:blip cstate="prin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6" name="Rounded Rectangle 5"/>
          <p:cNvSpPr/>
          <p:nvPr/>
        </p:nvSpPr>
        <p:spPr>
          <a:xfrm>
            <a:off x="9973340" y="3789459"/>
            <a:ext cx="2001165" cy="786146"/>
          </a:xfrm>
          <a:prstGeom prst="roundRect">
            <a:avLst>
              <a:gd name="adj" fmla="val 10000"/>
            </a:avLst>
          </a:prstGeom>
          <a:blipFill rotWithShape="0">
            <a:blip cstate="prin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7" name="Rounded Rectangle 6"/>
          <p:cNvSpPr/>
          <p:nvPr/>
        </p:nvSpPr>
        <p:spPr>
          <a:xfrm>
            <a:off x="7036072" y="3940380"/>
            <a:ext cx="2513102" cy="659481"/>
          </a:xfrm>
          <a:prstGeom prst="roundRect">
            <a:avLst>
              <a:gd name="adj" fmla="val 10000"/>
            </a:avLst>
          </a:prstGeom>
          <a:blipFill rotWithShape="0">
            <a:blip cstate="prin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Rounded Rectangle 7"/>
          <p:cNvSpPr/>
          <p:nvPr/>
        </p:nvSpPr>
        <p:spPr>
          <a:xfrm>
            <a:off x="3229336" y="2607983"/>
            <a:ext cx="3174797" cy="932678"/>
          </a:xfrm>
          <a:prstGeom prst="roundRect">
            <a:avLst>
              <a:gd name="adj" fmla="val 10000"/>
            </a:avLst>
          </a:prstGeom>
          <a:blipFill rotWithShape="0">
            <a:blip cstate="prin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11" name="Picture 10"/>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9549174" y="5105476"/>
            <a:ext cx="1267764" cy="1394540"/>
          </a:xfrm>
          <a:prstGeom prst="rect">
            <a:avLst/>
          </a:prstGeom>
        </p:spPr>
      </p:pic>
      <p:pic>
        <p:nvPicPr>
          <p:cNvPr id="14" name="Picture 13" descr="C:\Users\tmzhavanadze\Desktop\პრეზენტაცია მეცნ. ფესტ\CERN.jpg"/>
          <p:cNvPicPr/>
          <p:nvPr/>
        </p:nvPicPr>
        <p:blipFill>
          <a:blip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72054" y="5392200"/>
            <a:ext cx="1003935" cy="1057275"/>
          </a:xfrm>
          <a:prstGeom prst="rect">
            <a:avLst/>
          </a:prstGeom>
          <a:noFill/>
          <a:ln>
            <a:noFill/>
          </a:ln>
        </p:spPr>
      </p:pic>
      <p:pic>
        <p:nvPicPr>
          <p:cNvPr id="16" name="Picture 15" descr="C:\Users\tmzhavanadze\Desktop\პრეზენტაცია მეცნ. ფესტ\istc-logo.gif"/>
          <p:cNvPicPr/>
          <p:nvPr/>
        </p:nvPicPr>
        <p:blipFill>
          <a:blip cstate="print">
            <a:extLst>
              <a:ext uri="{28A0092B-C50C-407E-A947-70E740481C1C}">
                <a14:useLocalDpi xmlns:a14="http://schemas.microsoft.com/office/drawing/2010/main" val="0"/>
              </a:ext>
            </a:extLst>
          </a:blip>
          <a:srcRect/>
          <a:stretch>
            <a:fillRect/>
          </a:stretch>
        </p:blipFill>
        <p:spPr bwMode="auto">
          <a:xfrm>
            <a:off x="9803548" y="1728679"/>
            <a:ext cx="1234440" cy="1028700"/>
          </a:xfrm>
          <a:prstGeom prst="rect">
            <a:avLst/>
          </a:prstGeom>
          <a:noFill/>
          <a:ln>
            <a:noFill/>
          </a:ln>
        </p:spPr>
      </p:pic>
      <p:pic>
        <p:nvPicPr>
          <p:cNvPr id="17" name="Picture 16" descr="C:\Users\tmzhavanadze\Desktop\პრეზენტაცია მეცნ. ფესტ\JINR logo.jpg"/>
          <p:cNvPicPr/>
          <p:nvPr/>
        </p:nvPicPr>
        <p:blipFill>
          <a:blip cstate="print">
            <a:extLst>
              <a:ext uri="{28A0092B-C50C-407E-A947-70E740481C1C}">
                <a14:useLocalDpi xmlns:a14="http://schemas.microsoft.com/office/drawing/2010/main" val="0"/>
              </a:ext>
            </a:extLst>
          </a:blip>
          <a:srcRect/>
          <a:stretch>
            <a:fillRect/>
          </a:stretch>
        </p:blipFill>
        <p:spPr bwMode="auto">
          <a:xfrm>
            <a:off x="6638098" y="5483631"/>
            <a:ext cx="1199611" cy="948129"/>
          </a:xfrm>
          <a:prstGeom prst="rect">
            <a:avLst/>
          </a:prstGeom>
          <a:noFill/>
          <a:ln>
            <a:noFill/>
          </a:ln>
        </p:spPr>
      </p:pic>
      <p:pic>
        <p:nvPicPr>
          <p:cNvPr id="18" name="Picture 17" descr="UO logo.png"/>
          <p:cNvPicPr/>
          <p:nvPr/>
        </p:nvPicPr>
        <p:blipFill>
          <a:blip cstate="print"/>
          <a:stretch>
            <a:fillRect/>
          </a:stretch>
        </p:blipFill>
        <p:spPr>
          <a:xfrm>
            <a:off x="6404133" y="1422441"/>
            <a:ext cx="1013596" cy="1084663"/>
          </a:xfrm>
          <a:prstGeom prst="rect">
            <a:avLst/>
          </a:prstGeom>
        </p:spPr>
      </p:pic>
      <p:pic>
        <p:nvPicPr>
          <p:cNvPr id="19" name="Picture 6" descr="C:\Users\Admin\Desktop\erc.png"/>
          <p:cNvPicPr>
            <a:picLocks noChangeAspect="1" noChangeArrowheads="1"/>
          </p:cNvPicPr>
          <p:nvPr/>
        </p:nvPicPr>
        <p:blipFill>
          <a:blip cstate="print"/>
          <a:srcRect/>
          <a:stretch>
            <a:fillRect/>
          </a:stretch>
        </p:blipFill>
        <p:spPr bwMode="auto">
          <a:xfrm>
            <a:off x="4242324" y="923501"/>
            <a:ext cx="1600200" cy="1482725"/>
          </a:xfrm>
          <a:prstGeom prst="rect">
            <a:avLst/>
          </a:prstGeom>
          <a:noFill/>
          <a:ln w="9525">
            <a:noFill/>
            <a:miter lim="800000"/>
            <a:headEnd/>
            <a:tailEnd/>
          </a:ln>
        </p:spPr>
      </p:pic>
    </p:spTree>
    <p:extLst>
      <p:ext uri="{BB962C8B-B14F-4D97-AF65-F5344CB8AC3E}">
        <p14:creationId xmlns:p14="http://schemas.microsoft.com/office/powerpoint/2010/main" val="4083589181"/>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500"/>
                                        <p:tgtEl>
                                          <p:spTgt spid="3">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500"/>
                                        <p:tgtEl>
                                          <p:spTgt spid="3">
                                            <p:txEl>
                                              <p:pRg st="9" end="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Effect transition="in" filter="fade">
                                      <p:cBhvr>
                                        <p:cTn id="60" dur="500"/>
                                        <p:tgtEl>
                                          <p:spTgt spid="3">
                                            <p:txEl>
                                              <p:pRg st="10" end="1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
                                            <p:txEl>
                                              <p:pRg st="11" end="11"/>
                                            </p:txEl>
                                          </p:spTgt>
                                        </p:tgtEl>
                                        <p:attrNameLst>
                                          <p:attrName>style.visibility</p:attrName>
                                        </p:attrNameLst>
                                      </p:cBhvr>
                                      <p:to>
                                        <p:strVal val="visible"/>
                                      </p:to>
                                    </p:set>
                                    <p:animEffect transition="in" filter="fade">
                                      <p:cBhvr>
                                        <p:cTn id="65" dur="500"/>
                                        <p:tgtEl>
                                          <p:spTgt spid="3">
                                            <p:txEl>
                                              <p:pRg st="11" end="11"/>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3">
                                            <p:txEl>
                                              <p:pRg st="12" end="12"/>
                                            </p:txEl>
                                          </p:spTgt>
                                        </p:tgtEl>
                                        <p:attrNameLst>
                                          <p:attrName>style.visibility</p:attrName>
                                        </p:attrNameLst>
                                      </p:cBhvr>
                                      <p:to>
                                        <p:strVal val="visible"/>
                                      </p:to>
                                    </p:set>
                                    <p:animEffect transition="in" filter="fade">
                                      <p:cBhvr>
                                        <p:cTn id="70" dur="500"/>
                                        <p:tgtEl>
                                          <p:spTgt spid="3">
                                            <p:txEl>
                                              <p:pRg st="12" end="12"/>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
                                            <p:txEl>
                                              <p:pRg st="13" end="13"/>
                                            </p:txEl>
                                          </p:spTgt>
                                        </p:tgtEl>
                                        <p:attrNameLst>
                                          <p:attrName>style.visibility</p:attrName>
                                        </p:attrNameLst>
                                      </p:cBhvr>
                                      <p:to>
                                        <p:strVal val="visible"/>
                                      </p:to>
                                    </p:set>
                                    <p:animEffect transition="in" filter="fade">
                                      <p:cBhvr>
                                        <p:cTn id="75" dur="500"/>
                                        <p:tgtEl>
                                          <p:spTgt spid="3">
                                            <p:txEl>
                                              <p:pRg st="13" end="13"/>
                                            </p:txEl>
                                          </p:spTgt>
                                        </p:tgtEl>
                                      </p:cBhvr>
                                    </p:animEffect>
                                  </p:childTnLst>
                                </p:cTn>
                              </p:par>
                              <p:par>
                                <p:cTn id="76" presetID="10" presetClass="entr" presetSubtype="0" fill="hold" nodeType="with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500"/>
                                        <p:tgtEl>
                                          <p:spTgt spid="14"/>
                                        </p:tgtEl>
                                      </p:cBhvr>
                                    </p:animEffect>
                                  </p:childTnLst>
                                </p:cTn>
                              </p:par>
                              <p:par>
                                <p:cTn id="79" presetID="10" presetClass="entr" presetSubtype="0" fill="hold" nodeType="withEffect">
                                  <p:stCondLst>
                                    <p:cond delay="0"/>
                                  </p:stCondLst>
                                  <p:childTnLst>
                                    <p:set>
                                      <p:cBhvr>
                                        <p:cTn id="80" dur="1" fill="hold">
                                          <p:stCondLst>
                                            <p:cond delay="0"/>
                                          </p:stCondLst>
                                        </p:cTn>
                                        <p:tgtEl>
                                          <p:spTgt spid="5"/>
                                        </p:tgtEl>
                                        <p:attrNameLst>
                                          <p:attrName>style.visibility</p:attrName>
                                        </p:attrNameLst>
                                      </p:cBhvr>
                                      <p:to>
                                        <p:strVal val="visible"/>
                                      </p:to>
                                    </p:set>
                                    <p:animEffect transition="in" filter="fade">
                                      <p:cBhvr>
                                        <p:cTn id="81" dur="500"/>
                                        <p:tgtEl>
                                          <p:spTgt spid="5"/>
                                        </p:tgtEl>
                                      </p:cBhvr>
                                    </p:animEffect>
                                  </p:childTnLst>
                                </p:cTn>
                              </p:par>
                              <p:par>
                                <p:cTn id="82" presetID="10" presetClass="entr" presetSubtype="0" fill="hold" nodeType="withEffect">
                                  <p:stCondLst>
                                    <p:cond delay="0"/>
                                  </p:stCondLst>
                                  <p:childTnLst>
                                    <p:set>
                                      <p:cBhvr>
                                        <p:cTn id="83" dur="1" fill="hold">
                                          <p:stCondLst>
                                            <p:cond delay="0"/>
                                          </p:stCondLst>
                                        </p:cTn>
                                        <p:tgtEl>
                                          <p:spTgt spid="8"/>
                                        </p:tgtEl>
                                        <p:attrNameLst>
                                          <p:attrName>style.visibility</p:attrName>
                                        </p:attrNameLst>
                                      </p:cBhvr>
                                      <p:to>
                                        <p:strVal val="visible"/>
                                      </p:to>
                                    </p:set>
                                    <p:animEffect transition="in" filter="fade">
                                      <p:cBhvr>
                                        <p:cTn id="84" dur="500"/>
                                        <p:tgtEl>
                                          <p:spTgt spid="8"/>
                                        </p:tgtEl>
                                      </p:cBhvr>
                                    </p:animEffect>
                                  </p:childTnLst>
                                </p:cTn>
                              </p:par>
                              <p:par>
                                <p:cTn id="85" presetID="10" presetClass="entr" presetSubtype="0" fill="hold" nodeType="with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fade">
                                      <p:cBhvr>
                                        <p:cTn id="87" dur="500"/>
                                        <p:tgtEl>
                                          <p:spTgt spid="19"/>
                                        </p:tgtEl>
                                      </p:cBhvr>
                                    </p:animEffect>
                                  </p:childTnLst>
                                </p:cTn>
                              </p:par>
                              <p:par>
                                <p:cTn id="88" presetID="10" presetClass="entr" presetSubtype="0" fill="hold" nodeType="withEffect">
                                  <p:stCondLst>
                                    <p:cond delay="0"/>
                                  </p:stCondLst>
                                  <p:childTnLst>
                                    <p:set>
                                      <p:cBhvr>
                                        <p:cTn id="89" dur="1" fill="hold">
                                          <p:stCondLst>
                                            <p:cond delay="0"/>
                                          </p:stCondLst>
                                        </p:cTn>
                                        <p:tgtEl>
                                          <p:spTgt spid="18"/>
                                        </p:tgtEl>
                                        <p:attrNameLst>
                                          <p:attrName>style.visibility</p:attrName>
                                        </p:attrNameLst>
                                      </p:cBhvr>
                                      <p:to>
                                        <p:strVal val="visible"/>
                                      </p:to>
                                    </p:set>
                                    <p:animEffect transition="in" filter="fade">
                                      <p:cBhvr>
                                        <p:cTn id="90" dur="500"/>
                                        <p:tgtEl>
                                          <p:spTgt spid="18"/>
                                        </p:tgtEl>
                                      </p:cBhvr>
                                    </p:animEffect>
                                  </p:childTnLst>
                                </p:cTn>
                              </p:par>
                              <p:par>
                                <p:cTn id="91" presetID="10" presetClass="entr" presetSubtype="0" fill="hold" nodeType="withEffect">
                                  <p:stCondLst>
                                    <p:cond delay="0"/>
                                  </p:stCondLst>
                                  <p:childTnLst>
                                    <p:set>
                                      <p:cBhvr>
                                        <p:cTn id="92" dur="1" fill="hold">
                                          <p:stCondLst>
                                            <p:cond delay="0"/>
                                          </p:stCondLst>
                                        </p:cTn>
                                        <p:tgtEl>
                                          <p:spTgt spid="4"/>
                                        </p:tgtEl>
                                        <p:attrNameLst>
                                          <p:attrName>style.visibility</p:attrName>
                                        </p:attrNameLst>
                                      </p:cBhvr>
                                      <p:to>
                                        <p:strVal val="visible"/>
                                      </p:to>
                                    </p:set>
                                    <p:animEffect transition="in" filter="fade">
                                      <p:cBhvr>
                                        <p:cTn id="93" dur="500"/>
                                        <p:tgtEl>
                                          <p:spTgt spid="4"/>
                                        </p:tgtEl>
                                      </p:cBhvr>
                                    </p:animEffect>
                                  </p:childTnLst>
                                </p:cTn>
                              </p:par>
                              <p:par>
                                <p:cTn id="94" presetID="10" presetClass="entr" presetSubtype="0" fill="hold" nodeType="with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fade">
                                      <p:cBhvr>
                                        <p:cTn id="96" dur="500"/>
                                        <p:tgtEl>
                                          <p:spTgt spid="16"/>
                                        </p:tgtEl>
                                      </p:cBhvr>
                                    </p:animEffect>
                                  </p:childTnLst>
                                </p:cTn>
                              </p:par>
                              <p:par>
                                <p:cTn id="97" presetID="10" presetClass="entr" presetSubtype="0" fill="hold" nodeType="withEffect">
                                  <p:stCondLst>
                                    <p:cond delay="0"/>
                                  </p:stCondLst>
                                  <p:childTnLst>
                                    <p:set>
                                      <p:cBhvr>
                                        <p:cTn id="98" dur="1" fill="hold">
                                          <p:stCondLst>
                                            <p:cond delay="0"/>
                                          </p:stCondLst>
                                        </p:cTn>
                                        <p:tgtEl>
                                          <p:spTgt spid="7"/>
                                        </p:tgtEl>
                                        <p:attrNameLst>
                                          <p:attrName>style.visibility</p:attrName>
                                        </p:attrNameLst>
                                      </p:cBhvr>
                                      <p:to>
                                        <p:strVal val="visible"/>
                                      </p:to>
                                    </p:set>
                                    <p:animEffect transition="in" filter="fade">
                                      <p:cBhvr>
                                        <p:cTn id="99" dur="500"/>
                                        <p:tgtEl>
                                          <p:spTgt spid="7"/>
                                        </p:tgtEl>
                                      </p:cBhvr>
                                    </p:animEffect>
                                  </p:childTnLst>
                                </p:cTn>
                              </p:par>
                              <p:par>
                                <p:cTn id="100" presetID="10" presetClass="entr" presetSubtype="0" fill="hold" nodeType="withEffect">
                                  <p:stCondLst>
                                    <p:cond delay="0"/>
                                  </p:stCondLst>
                                  <p:childTnLst>
                                    <p:set>
                                      <p:cBhvr>
                                        <p:cTn id="101" dur="1" fill="hold">
                                          <p:stCondLst>
                                            <p:cond delay="0"/>
                                          </p:stCondLst>
                                        </p:cTn>
                                        <p:tgtEl>
                                          <p:spTgt spid="6"/>
                                        </p:tgtEl>
                                        <p:attrNameLst>
                                          <p:attrName>style.visibility</p:attrName>
                                        </p:attrNameLst>
                                      </p:cBhvr>
                                      <p:to>
                                        <p:strVal val="visible"/>
                                      </p:to>
                                    </p:set>
                                    <p:animEffect transition="in" filter="fade">
                                      <p:cBhvr>
                                        <p:cTn id="102" dur="500"/>
                                        <p:tgtEl>
                                          <p:spTgt spid="6"/>
                                        </p:tgtEl>
                                      </p:cBhvr>
                                    </p:animEffect>
                                  </p:childTnLst>
                                </p:cTn>
                              </p:par>
                              <p:par>
                                <p:cTn id="103" presetID="10" presetClass="entr" presetSubtype="0" fill="hold" nodeType="withEffect">
                                  <p:stCondLst>
                                    <p:cond delay="0"/>
                                  </p:stCondLst>
                                  <p:childTnLst>
                                    <p:set>
                                      <p:cBhvr>
                                        <p:cTn id="104" dur="1" fill="hold">
                                          <p:stCondLst>
                                            <p:cond delay="0"/>
                                          </p:stCondLst>
                                        </p:cTn>
                                        <p:tgtEl>
                                          <p:spTgt spid="11"/>
                                        </p:tgtEl>
                                        <p:attrNameLst>
                                          <p:attrName>style.visibility</p:attrName>
                                        </p:attrNameLst>
                                      </p:cBhvr>
                                      <p:to>
                                        <p:strVal val="visible"/>
                                      </p:to>
                                    </p:set>
                                    <p:animEffect transition="in" filter="fade">
                                      <p:cBhvr>
                                        <p:cTn id="105" dur="500"/>
                                        <p:tgtEl>
                                          <p:spTgt spid="11"/>
                                        </p:tgtEl>
                                      </p:cBhvr>
                                    </p:animEffect>
                                  </p:childTnLst>
                                </p:cTn>
                              </p:par>
                              <p:par>
                                <p:cTn id="106" presetID="10" presetClass="entr" presetSubtype="0" fill="hold" nodeType="withEffect">
                                  <p:stCondLst>
                                    <p:cond delay="0"/>
                                  </p:stCondLst>
                                  <p:childTnLst>
                                    <p:set>
                                      <p:cBhvr>
                                        <p:cTn id="107" dur="1" fill="hold">
                                          <p:stCondLst>
                                            <p:cond delay="0"/>
                                          </p:stCondLst>
                                        </p:cTn>
                                        <p:tgtEl>
                                          <p:spTgt spid="17"/>
                                        </p:tgtEl>
                                        <p:attrNameLst>
                                          <p:attrName>style.visibility</p:attrName>
                                        </p:attrNameLst>
                                      </p:cBhvr>
                                      <p:to>
                                        <p:strVal val="visible"/>
                                      </p:to>
                                    </p:set>
                                    <p:animEffect transition="in" filter="fade">
                                      <p:cBhvr>
                                        <p:cTn id="10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map of the world.jpg"/>
          <p:cNvPicPr>
            <a:picLocks noGrp="1" noChangeAspect="1"/>
          </p:cNvPicPr>
          <p:nvPr>
            <p:ph idx="1"/>
          </p:nvPr>
        </p:nvPicPr>
        <p:blipFill>
          <a:blip cstate="print">
            <a:duotone>
              <a:schemeClr val="bg2">
                <a:shade val="45000"/>
                <a:satMod val="135000"/>
              </a:schemeClr>
              <a:prstClr val="white"/>
            </a:duotone>
          </a:blip>
          <a:stretch>
            <a:fillRect/>
          </a:stretch>
        </p:blipFill>
        <p:spPr>
          <a:xfrm>
            <a:off x="0" y="269635"/>
            <a:ext cx="12192000" cy="6474526"/>
          </a:xfrm>
        </p:spPr>
      </p:pic>
      <p:sp>
        <p:nvSpPr>
          <p:cNvPr id="9" name="Title 1"/>
          <p:cNvSpPr txBox="1">
            <a:spLocks/>
          </p:cNvSpPr>
          <p:nvPr/>
        </p:nvSpPr>
        <p:spPr>
          <a:xfrm>
            <a:off x="0" y="-19331"/>
            <a:ext cx="12192000" cy="936434"/>
          </a:xfrm>
          <a:prstGeom prst="rect">
            <a:avLst/>
          </a:prstGeom>
          <a:solidFill>
            <a:schemeClr val="accent5">
              <a:lumMod val="50000"/>
            </a:schemeClr>
          </a:solidFill>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endParaRPr lang="en-US" sz="4000" b="1" dirty="0" smtClean="0">
              <a:solidFill>
                <a:schemeClr val="bg1"/>
              </a:solidFill>
            </a:endParaRPr>
          </a:p>
          <a:p>
            <a:r>
              <a:rPr lang="en-US" sz="4000" b="1" dirty="0" smtClean="0">
                <a:solidFill>
                  <a:schemeClr val="bg1"/>
                </a:solidFill>
              </a:rPr>
              <a:t>Multilateral cooperation - EU framework </a:t>
            </a:r>
            <a:r>
              <a:rPr lang="en-US" sz="4000" b="1" dirty="0" err="1" smtClean="0">
                <a:solidFill>
                  <a:schemeClr val="bg1"/>
                </a:solidFill>
              </a:rPr>
              <a:t>programmes</a:t>
            </a:r>
            <a:r>
              <a:rPr lang="en-US" sz="4000" b="1" dirty="0" smtClean="0">
                <a:solidFill>
                  <a:schemeClr val="bg1"/>
                </a:solidFill>
              </a:rPr>
              <a:t/>
            </a:r>
            <a:br>
              <a:rPr lang="en-US" sz="4000" b="1" dirty="0" smtClean="0">
                <a:solidFill>
                  <a:schemeClr val="bg1"/>
                </a:solidFill>
              </a:rPr>
            </a:br>
            <a:endParaRPr lang="en-US" sz="4000" dirty="0">
              <a:solidFill>
                <a:schemeClr val="bg1"/>
              </a:solidFill>
            </a:endParaRPr>
          </a:p>
        </p:txBody>
      </p:sp>
      <p:sp>
        <p:nvSpPr>
          <p:cNvPr id="2" name="Rectangle 1"/>
          <p:cNvSpPr/>
          <p:nvPr/>
        </p:nvSpPr>
        <p:spPr>
          <a:xfrm>
            <a:off x="507081" y="1198179"/>
            <a:ext cx="6978375" cy="2972609"/>
          </a:xfrm>
          <a:prstGeom prst="rect">
            <a:avLst/>
          </a:prstGeom>
        </p:spPr>
        <p:txBody>
          <a:bodyPr wrap="square">
            <a:spAutoFit/>
          </a:bodyPr>
          <a:lstStyle/>
          <a:p>
            <a:pPr>
              <a:lnSpc>
                <a:spcPct val="107000"/>
              </a:lnSpc>
              <a:spcAft>
                <a:spcPts val="800"/>
              </a:spcAft>
            </a:pPr>
            <a:r>
              <a:rPr lang="en-US" sz="2500" b="1" dirty="0" smtClean="0">
                <a:solidFill>
                  <a:schemeClr val="accent2"/>
                </a:solidFill>
                <a:latin typeface="Sylfaen" panose="010A0502050306030303" pitchFamily="18" charset="0"/>
                <a:ea typeface="Calibri" panose="020F0502020204030204" pitchFamily="34" charset="0"/>
                <a:cs typeface="Times New Roman" panose="02020603050405020304" pitchFamily="18" charset="0"/>
              </a:rPr>
              <a:t>H2020 projects: </a:t>
            </a:r>
            <a:endParaRPr lang="en-US" sz="2500" b="1" dirty="0" smtClean="0">
              <a:solidFill>
                <a:schemeClr val="tx2">
                  <a:lumMod val="50000"/>
                </a:schemeClr>
              </a:solidFill>
              <a:latin typeface="Sylfaen" panose="010A0502050306030303"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500" b="1" dirty="0" smtClean="0">
                <a:solidFill>
                  <a:schemeClr val="accent5">
                    <a:lumMod val="50000"/>
                  </a:schemeClr>
                </a:solidFill>
                <a:latin typeface="Sylfaen" panose="010A0502050306030303" pitchFamily="18" charset="0"/>
                <a:ea typeface="Calibri" panose="020F0502020204030204" pitchFamily="34" charset="0"/>
                <a:cs typeface="Times New Roman" panose="02020603050405020304" pitchFamily="18" charset="0"/>
              </a:rPr>
              <a:t>New Project - </a:t>
            </a:r>
            <a:r>
              <a:rPr lang="en-US" sz="2500" b="1" dirty="0" err="1"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EaP</a:t>
            </a:r>
            <a:r>
              <a:rPr lang="en-US" sz="2500"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 Plus  </a:t>
            </a:r>
            <a:r>
              <a:rPr lang="en-US" sz="2500" b="1" dirty="0" smtClean="0">
                <a:solidFill>
                  <a:schemeClr val="accent5">
                    <a:lumMod val="50000"/>
                  </a:schemeClr>
                </a:solidFill>
                <a:latin typeface="Sylfaen" panose="010A0502050306030303" pitchFamily="18" charset="0"/>
                <a:ea typeface="Calibri" panose="020F0502020204030204" pitchFamily="34" charset="0"/>
                <a:cs typeface="Times New Roman" panose="02020603050405020304" pitchFamily="18" charset="0"/>
              </a:rPr>
              <a:t>(from September 2016) </a:t>
            </a:r>
          </a:p>
          <a:p>
            <a:pPr>
              <a:lnSpc>
                <a:spcPct val="107000"/>
              </a:lnSpc>
              <a:spcAft>
                <a:spcPts val="800"/>
              </a:spcAft>
            </a:pPr>
            <a:endParaRPr lang="en-US" sz="2500" b="1" dirty="0" smtClean="0">
              <a:solidFill>
                <a:srgbClr val="1A3859"/>
              </a:solidFill>
              <a:latin typeface="Sylfaen" panose="010A0502050306030303"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500"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Black </a:t>
            </a:r>
            <a:r>
              <a:rPr lang="en-US" sz="2500" b="1" dirty="0">
                <a:solidFill>
                  <a:srgbClr val="FF3300"/>
                </a:solidFill>
                <a:latin typeface="Sylfaen" panose="010A0502050306030303" pitchFamily="18" charset="0"/>
                <a:ea typeface="Calibri" panose="020F0502020204030204" pitchFamily="34" charset="0"/>
                <a:cs typeface="Times New Roman" panose="02020603050405020304" pitchFamily="18" charset="0"/>
              </a:rPr>
              <a:t>Sea Horizon </a:t>
            </a:r>
            <a:r>
              <a:rPr lang="en-US" sz="2500" b="1" dirty="0" smtClean="0">
                <a:solidFill>
                  <a:srgbClr val="1A3859"/>
                </a:solidFill>
                <a:latin typeface="Sylfaen" panose="010A0502050306030303" pitchFamily="18" charset="0"/>
                <a:ea typeface="Calibri" panose="020F0502020204030204" pitchFamily="34" charset="0"/>
                <a:cs typeface="Times New Roman" panose="02020603050405020304" pitchFamily="18" charset="0"/>
              </a:rPr>
              <a:t>( 3 year project, 2015-2017)</a:t>
            </a:r>
            <a:endParaRPr lang="en-US" sz="2500" b="1" dirty="0">
              <a:solidFill>
                <a:srgbClr val="1A3859"/>
              </a:solidFill>
              <a:latin typeface="Sylfaen" panose="010A0502050306030303"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500" dirty="0">
                <a:solidFill>
                  <a:srgbClr val="1A3859"/>
                </a:solidFill>
                <a:latin typeface="Sylfaen" panose="010A0502050306030303" pitchFamily="18" charset="0"/>
                <a:ea typeface="Calibri" panose="020F0502020204030204" pitchFamily="34" charset="0"/>
                <a:cs typeface="Times New Roman" panose="02020603050405020304" pitchFamily="18" charset="0"/>
              </a:rPr>
              <a:t>Enhanced bi-regional STI cooperation between the EU and the Black Sea Region - Black Sea </a:t>
            </a:r>
            <a:r>
              <a:rPr lang="en-US" sz="2500" dirty="0" smtClean="0">
                <a:solidFill>
                  <a:srgbClr val="1A3859"/>
                </a:solidFill>
                <a:latin typeface="Sylfaen" panose="010A0502050306030303" pitchFamily="18" charset="0"/>
                <a:ea typeface="Calibri" panose="020F0502020204030204" pitchFamily="34" charset="0"/>
                <a:cs typeface="Times New Roman" panose="02020603050405020304" pitchFamily="18" charset="0"/>
              </a:rPr>
              <a:t>Horizon</a:t>
            </a:r>
            <a:endParaRPr lang="en-US" sz="2500" dirty="0">
              <a:solidFill>
                <a:srgbClr val="1A3859"/>
              </a:solidFill>
              <a:latin typeface="Sylfaen" panose="010A0502050306030303" pitchFamily="18" charset="0"/>
              <a:ea typeface="Calibri" panose="020F0502020204030204" pitchFamily="34" charset="0"/>
              <a:cs typeface="Times New Roman" panose="02020603050405020304" pitchFamily="18" charset="0"/>
            </a:endParaRPr>
          </a:p>
        </p:txBody>
      </p:sp>
      <p:pic>
        <p:nvPicPr>
          <p:cNvPr id="8" name="Picture 7"/>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1085610" y="4408003"/>
            <a:ext cx="3542655" cy="1511533"/>
          </a:xfrm>
          <a:prstGeom prst="rect">
            <a:avLst/>
          </a:prstGeom>
        </p:spPr>
      </p:pic>
      <p:pic>
        <p:nvPicPr>
          <p:cNvPr id="4" name="Picture 3"/>
          <p:cNvPicPr>
            <a:picLocks noChangeAspect="1"/>
          </p:cNvPicPr>
          <p:nvPr/>
        </p:nvPicPr>
        <p:blipFill>
          <a:blip>
            <a:extLst>
              <a:ext uri="{28A0092B-C50C-407E-A947-70E740481C1C}">
                <a14:useLocalDpi xmlns:a14="http://schemas.microsoft.com/office/drawing/2010/main" val="0"/>
              </a:ext>
            </a:extLst>
          </a:blip>
          <a:stretch>
            <a:fillRect/>
          </a:stretch>
        </p:blipFill>
        <p:spPr>
          <a:xfrm>
            <a:off x="7810857" y="1099046"/>
            <a:ext cx="3877943" cy="1821057"/>
          </a:xfrm>
          <a:prstGeom prst="rect">
            <a:avLst/>
          </a:prstGeom>
        </p:spPr>
      </p:pic>
      <p:sp>
        <p:nvSpPr>
          <p:cNvPr id="7" name="Rectangle 6"/>
          <p:cNvSpPr/>
          <p:nvPr/>
        </p:nvSpPr>
        <p:spPr>
          <a:xfrm>
            <a:off x="5431167" y="3978607"/>
            <a:ext cx="6583035" cy="2952347"/>
          </a:xfrm>
          <a:prstGeom prst="rect">
            <a:avLst/>
          </a:prstGeom>
        </p:spPr>
        <p:txBody>
          <a:bodyPr wrap="square">
            <a:spAutoFit/>
          </a:bodyPr>
          <a:lstStyle/>
          <a:p>
            <a:pPr algn="r">
              <a:lnSpc>
                <a:spcPct val="107000"/>
              </a:lnSpc>
              <a:spcAft>
                <a:spcPts val="800"/>
              </a:spcAft>
            </a:pPr>
            <a:r>
              <a:rPr lang="en-US" sz="2500" b="1" dirty="0" err="1"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IncoNet</a:t>
            </a:r>
            <a:r>
              <a:rPr lang="en-US" sz="2500"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 </a:t>
            </a:r>
            <a:r>
              <a:rPr lang="en-US" sz="2500" b="1" dirty="0" err="1"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EaP</a:t>
            </a:r>
            <a:r>
              <a:rPr lang="en-US" sz="2500"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  FP7 </a:t>
            </a:r>
          </a:p>
          <a:p>
            <a:pPr algn="r">
              <a:lnSpc>
                <a:spcPct val="107000"/>
              </a:lnSpc>
              <a:spcAft>
                <a:spcPts val="800"/>
              </a:spcAft>
            </a:pPr>
            <a:r>
              <a:rPr lang="en-US" sz="2500" dirty="0" smtClean="0">
                <a:solidFill>
                  <a:srgbClr val="1A3859"/>
                </a:solidFill>
                <a:latin typeface="Sylfaen" panose="010A0502050306030303" pitchFamily="18" charset="0"/>
              </a:rPr>
              <a:t>STI International Cooperation Network for Eastern Partnership Countries</a:t>
            </a:r>
          </a:p>
          <a:p>
            <a:pPr algn="r">
              <a:lnSpc>
                <a:spcPct val="107000"/>
              </a:lnSpc>
              <a:spcAft>
                <a:spcPts val="800"/>
              </a:spcAft>
            </a:pPr>
            <a:endParaRPr lang="en-US" sz="500" b="1" dirty="0">
              <a:solidFill>
                <a:srgbClr val="1A3859"/>
              </a:solidFill>
              <a:latin typeface="Sylfaen" panose="010A0502050306030303" pitchFamily="18" charset="0"/>
              <a:ea typeface="Calibri" panose="020F0502020204030204" pitchFamily="34" charset="0"/>
              <a:cs typeface="Times New Roman" panose="02020603050405020304" pitchFamily="18" charset="0"/>
            </a:endParaRPr>
          </a:p>
          <a:p>
            <a:pPr algn="r">
              <a:lnSpc>
                <a:spcPct val="107000"/>
              </a:lnSpc>
              <a:spcAft>
                <a:spcPts val="800"/>
              </a:spcAft>
            </a:pPr>
            <a:r>
              <a:rPr lang="en-US" sz="2500" b="1" dirty="0" err="1" smtClean="0">
                <a:solidFill>
                  <a:srgbClr val="1A3859"/>
                </a:solidFill>
                <a:latin typeface="Sylfaen" panose="010A0502050306030303" pitchFamily="18" charset="0"/>
                <a:ea typeface="Calibri" panose="020F0502020204030204" pitchFamily="34" charset="0"/>
                <a:cs typeface="Times New Roman" panose="02020603050405020304" pitchFamily="18" charset="0"/>
              </a:rPr>
              <a:t>Twinnings</a:t>
            </a:r>
            <a:r>
              <a:rPr lang="en-US" sz="2500" b="1" dirty="0" smtClean="0">
                <a:solidFill>
                  <a:srgbClr val="1A3859"/>
                </a:solidFill>
                <a:latin typeface="Sylfaen" panose="010A0502050306030303" pitchFamily="18" charset="0"/>
                <a:ea typeface="Calibri" panose="020F0502020204030204" pitchFamily="34" charset="0"/>
                <a:cs typeface="Times New Roman" panose="02020603050405020304" pitchFamily="18" charset="0"/>
              </a:rPr>
              <a:t>, BE, Mobility, info days, Mixed Policy Review Document, Promoting H2020 participation; Regional </a:t>
            </a:r>
            <a:r>
              <a:rPr lang="en-US" sz="2500" b="1" dirty="0" err="1" smtClean="0">
                <a:solidFill>
                  <a:srgbClr val="1A3859"/>
                </a:solidFill>
                <a:latin typeface="Sylfaen" panose="010A0502050306030303" pitchFamily="18" charset="0"/>
                <a:ea typeface="Calibri" panose="020F0502020204030204" pitchFamily="34" charset="0"/>
                <a:cs typeface="Times New Roman" panose="02020603050405020304" pitchFamily="18" charset="0"/>
              </a:rPr>
              <a:t>Eval</a:t>
            </a:r>
            <a:r>
              <a:rPr lang="en-US" sz="2500" b="1" dirty="0" smtClean="0">
                <a:solidFill>
                  <a:srgbClr val="1A3859"/>
                </a:solidFill>
                <a:latin typeface="Sylfaen" panose="010A0502050306030303" pitchFamily="18" charset="0"/>
                <a:ea typeface="Calibri" panose="020F0502020204030204" pitchFamily="34" charset="0"/>
                <a:cs typeface="Times New Roman" panose="02020603050405020304" pitchFamily="18" charset="0"/>
              </a:rPr>
              <a:t>. Platform </a:t>
            </a:r>
          </a:p>
        </p:txBody>
      </p:sp>
    </p:spTree>
    <p:extLst>
      <p:ext uri="{BB962C8B-B14F-4D97-AF65-F5344CB8AC3E}">
        <p14:creationId xmlns:p14="http://schemas.microsoft.com/office/powerpoint/2010/main" val="162494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8"/>
          <p:cNvPicPr>
            <a:picLocks noChangeAspect="1"/>
          </p:cNvPicPr>
          <p:nvPr/>
        </p:nvPicPr>
        <p:blipFill>
          <a:blip cstate="print"/>
          <a:srcRect/>
          <a:stretch>
            <a:fillRect/>
          </a:stretch>
        </p:blipFill>
        <p:spPr bwMode="auto">
          <a:xfrm>
            <a:off x="0" y="0"/>
            <a:ext cx="2011363" cy="839788"/>
          </a:xfrm>
          <a:prstGeom prst="rect">
            <a:avLst/>
          </a:prstGeom>
          <a:noFill/>
          <a:ln w="9525">
            <a:noFill/>
            <a:miter lim="800000"/>
            <a:headEnd/>
            <a:tailEnd/>
          </a:ln>
        </p:spPr>
      </p:pic>
      <p:sp>
        <p:nvSpPr>
          <p:cNvPr id="3" name="Subtitle 2"/>
          <p:cNvSpPr>
            <a:spLocks noGrp="1"/>
          </p:cNvSpPr>
          <p:nvPr>
            <p:ph type="subTitle" idx="1"/>
          </p:nvPr>
        </p:nvSpPr>
        <p:spPr>
          <a:xfrm>
            <a:off x="489792" y="1308195"/>
            <a:ext cx="9077018" cy="5079154"/>
          </a:xfrm>
        </p:spPr>
        <p:txBody>
          <a:bodyPr rtlCol="0">
            <a:noAutofit/>
          </a:bodyPr>
          <a:lstStyle/>
          <a:p>
            <a:pPr marL="342900" indent="-342900" algn="l" eaLnBrk="1" fontAlgn="auto" hangingPunct="1">
              <a:spcAft>
                <a:spcPts val="0"/>
              </a:spcAft>
              <a:defRPr/>
            </a:pPr>
            <a:r>
              <a:rPr lang="en-US" sz="2800" b="1" dirty="0" smtClean="0">
                <a:solidFill>
                  <a:srgbClr val="FF3300"/>
                </a:solidFill>
              </a:rPr>
              <a:t>Outsourcing of big grants (FR, AR, DI, STCU YS, DO):</a:t>
            </a:r>
          </a:p>
          <a:p>
            <a:pPr marL="800100" lvl="1" indent="-342900" algn="l">
              <a:lnSpc>
                <a:spcPct val="100000"/>
              </a:lnSpc>
              <a:spcBef>
                <a:spcPts val="0"/>
              </a:spcBef>
              <a:buFont typeface="Arial" panose="020B0604020202020204" pitchFamily="34" charset="0"/>
              <a:buChar char="•"/>
              <a:defRPr/>
            </a:pPr>
            <a:r>
              <a:rPr lang="en-US" sz="2800" b="1" dirty="0" smtClean="0">
                <a:solidFill>
                  <a:schemeClr val="accent5">
                    <a:lumMod val="75000"/>
                  </a:schemeClr>
                </a:solidFill>
              </a:rPr>
              <a:t>CRDF </a:t>
            </a:r>
            <a:r>
              <a:rPr lang="en-US" sz="2800" b="1" dirty="0">
                <a:solidFill>
                  <a:schemeClr val="accent5">
                    <a:lumMod val="75000"/>
                  </a:schemeClr>
                </a:solidFill>
              </a:rPr>
              <a:t>Global</a:t>
            </a:r>
            <a:r>
              <a:rPr lang="ka-GE" sz="2800" b="1" dirty="0">
                <a:solidFill>
                  <a:schemeClr val="accent5">
                    <a:lumMod val="75000"/>
                  </a:schemeClr>
                </a:solidFill>
              </a:rPr>
              <a:t> </a:t>
            </a:r>
            <a:r>
              <a:rPr lang="ka-GE" sz="2800" dirty="0" smtClean="0">
                <a:solidFill>
                  <a:schemeClr val="accent5">
                    <a:lumMod val="75000"/>
                  </a:schemeClr>
                </a:solidFill>
              </a:rPr>
              <a:t> </a:t>
            </a:r>
            <a:r>
              <a:rPr lang="en-US" sz="2800" dirty="0" smtClean="0">
                <a:solidFill>
                  <a:schemeClr val="accent5">
                    <a:lumMod val="75000"/>
                  </a:schemeClr>
                </a:solidFill>
              </a:rPr>
              <a:t>US </a:t>
            </a:r>
            <a:endParaRPr lang="ka-GE" sz="2800" dirty="0" smtClean="0">
              <a:solidFill>
                <a:schemeClr val="accent5">
                  <a:lumMod val="75000"/>
                </a:schemeClr>
              </a:solidFill>
            </a:endParaRPr>
          </a:p>
          <a:p>
            <a:pPr marL="800100" lvl="1" indent="-342900" algn="l">
              <a:lnSpc>
                <a:spcPct val="100000"/>
              </a:lnSpc>
              <a:spcBef>
                <a:spcPts val="0"/>
              </a:spcBef>
              <a:buFont typeface="Arial" panose="020B0604020202020204" pitchFamily="34" charset="0"/>
              <a:buChar char="•"/>
              <a:defRPr/>
            </a:pPr>
            <a:r>
              <a:rPr lang="en-US" sz="2800" b="1" dirty="0" smtClean="0">
                <a:solidFill>
                  <a:schemeClr val="accent5">
                    <a:lumMod val="75000"/>
                  </a:schemeClr>
                </a:solidFill>
              </a:rPr>
              <a:t>ORAU</a:t>
            </a:r>
            <a:r>
              <a:rPr lang="en-US" sz="2800" dirty="0" smtClean="0">
                <a:solidFill>
                  <a:schemeClr val="accent5">
                    <a:lumMod val="75000"/>
                  </a:schemeClr>
                </a:solidFill>
              </a:rPr>
              <a:t> </a:t>
            </a:r>
            <a:r>
              <a:rPr lang="ka-GE" sz="2800" dirty="0">
                <a:solidFill>
                  <a:schemeClr val="accent5">
                    <a:lumMod val="75000"/>
                  </a:schemeClr>
                </a:solidFill>
              </a:rPr>
              <a:t>– </a:t>
            </a:r>
            <a:r>
              <a:rPr lang="en-US" sz="2800" dirty="0">
                <a:solidFill>
                  <a:schemeClr val="accent5">
                    <a:lumMod val="75000"/>
                  </a:schemeClr>
                </a:solidFill>
              </a:rPr>
              <a:t>Oak Rage Associated </a:t>
            </a:r>
            <a:r>
              <a:rPr lang="en-US" sz="2800" dirty="0" smtClean="0">
                <a:solidFill>
                  <a:schemeClr val="accent5">
                    <a:lumMod val="75000"/>
                  </a:schemeClr>
                </a:solidFill>
              </a:rPr>
              <a:t>Universities</a:t>
            </a:r>
          </a:p>
          <a:p>
            <a:pPr marL="342900" indent="-342900" algn="l" eaLnBrk="1" fontAlgn="auto" hangingPunct="1">
              <a:lnSpc>
                <a:spcPct val="100000"/>
              </a:lnSpc>
              <a:spcBef>
                <a:spcPts val="0"/>
              </a:spcBef>
              <a:spcAft>
                <a:spcPts val="0"/>
              </a:spcAft>
              <a:defRPr/>
            </a:pPr>
            <a:endParaRPr lang="en-US" sz="500" b="1" dirty="0" smtClean="0">
              <a:solidFill>
                <a:srgbClr val="0070C0"/>
              </a:solidFill>
            </a:endParaRPr>
          </a:p>
          <a:p>
            <a:pPr marL="342900" indent="-342900" algn="l" eaLnBrk="1" fontAlgn="auto" hangingPunct="1">
              <a:lnSpc>
                <a:spcPct val="100000"/>
              </a:lnSpc>
              <a:spcBef>
                <a:spcPts val="0"/>
              </a:spcBef>
              <a:spcAft>
                <a:spcPts val="0"/>
              </a:spcAft>
              <a:defRPr/>
            </a:pPr>
            <a:endParaRPr lang="en-US" sz="2800" b="1" dirty="0">
              <a:solidFill>
                <a:srgbClr val="0070C0"/>
              </a:solidFill>
            </a:endParaRPr>
          </a:p>
          <a:p>
            <a:pPr marL="342900" indent="-342900" algn="l" eaLnBrk="1" fontAlgn="auto" hangingPunct="1">
              <a:lnSpc>
                <a:spcPct val="100000"/>
              </a:lnSpc>
              <a:spcBef>
                <a:spcPts val="0"/>
              </a:spcBef>
              <a:spcAft>
                <a:spcPts val="0"/>
              </a:spcAft>
              <a:defRPr/>
            </a:pPr>
            <a:r>
              <a:rPr lang="en-US" sz="2800" b="1" dirty="0" smtClean="0">
                <a:solidFill>
                  <a:srgbClr val="FF3300"/>
                </a:solidFill>
              </a:rPr>
              <a:t>Sharing experience in STI management (EU, US):</a:t>
            </a:r>
            <a:endParaRPr lang="ka-GE" sz="2800" b="1" dirty="0" smtClean="0">
              <a:solidFill>
                <a:srgbClr val="FF3300"/>
              </a:solidFill>
            </a:endParaRPr>
          </a:p>
          <a:p>
            <a:pPr marL="800100" lvl="1" indent="-342900" algn="l">
              <a:spcBef>
                <a:spcPts val="0"/>
              </a:spcBef>
              <a:buFont typeface="Arial" panose="020B0604020202020204" pitchFamily="34" charset="0"/>
              <a:buChar char="•"/>
              <a:defRPr/>
            </a:pPr>
            <a:r>
              <a:rPr lang="en-US" sz="2800" b="1" dirty="0">
                <a:solidFill>
                  <a:schemeClr val="accent5">
                    <a:lumMod val="75000"/>
                  </a:schemeClr>
                </a:solidFill>
              </a:rPr>
              <a:t>ERC</a:t>
            </a:r>
            <a:r>
              <a:rPr lang="ka-GE" sz="2800" b="1" dirty="0">
                <a:solidFill>
                  <a:schemeClr val="accent5">
                    <a:lumMod val="75000"/>
                  </a:schemeClr>
                </a:solidFill>
              </a:rPr>
              <a:t> (</a:t>
            </a:r>
            <a:r>
              <a:rPr lang="en-US" sz="2800" b="1" dirty="0">
                <a:solidFill>
                  <a:schemeClr val="accent5">
                    <a:lumMod val="75000"/>
                  </a:schemeClr>
                </a:solidFill>
              </a:rPr>
              <a:t>European Research Council</a:t>
            </a:r>
            <a:r>
              <a:rPr lang="ka-GE" sz="2800" b="1" dirty="0" smtClean="0">
                <a:solidFill>
                  <a:schemeClr val="accent5">
                    <a:lumMod val="75000"/>
                  </a:schemeClr>
                </a:solidFill>
              </a:rPr>
              <a:t>)</a:t>
            </a:r>
            <a:r>
              <a:rPr lang="en-US" sz="2800" b="1" dirty="0" smtClean="0">
                <a:solidFill>
                  <a:schemeClr val="accent5">
                    <a:lumMod val="75000"/>
                  </a:schemeClr>
                </a:solidFill>
              </a:rPr>
              <a:t> – </a:t>
            </a:r>
            <a:r>
              <a:rPr lang="en-US" sz="2800" b="1" dirty="0" smtClean="0">
                <a:solidFill>
                  <a:srgbClr val="FF3300"/>
                </a:solidFill>
              </a:rPr>
              <a:t>SRNSF as ERC NCP</a:t>
            </a:r>
            <a:endParaRPr lang="ka-GE" sz="2800" dirty="0">
              <a:solidFill>
                <a:srgbClr val="FF3300"/>
              </a:solidFill>
            </a:endParaRPr>
          </a:p>
          <a:p>
            <a:pPr marL="800100" lvl="1" indent="-342900" algn="l">
              <a:spcBef>
                <a:spcPts val="0"/>
              </a:spcBef>
              <a:buFont typeface="Arial" panose="020B0604020202020204" pitchFamily="34" charset="0"/>
              <a:buChar char="•"/>
              <a:defRPr/>
            </a:pPr>
            <a:r>
              <a:rPr lang="en-US" sz="2800" b="1" dirty="0" smtClean="0">
                <a:solidFill>
                  <a:schemeClr val="accent5">
                    <a:lumMod val="75000"/>
                  </a:schemeClr>
                </a:solidFill>
              </a:rPr>
              <a:t>ETAG </a:t>
            </a:r>
            <a:r>
              <a:rPr lang="en-US" sz="2800" b="1" dirty="0">
                <a:solidFill>
                  <a:schemeClr val="accent5">
                    <a:lumMod val="75000"/>
                  </a:schemeClr>
                </a:solidFill>
              </a:rPr>
              <a:t>(Estonian Research Council</a:t>
            </a:r>
            <a:r>
              <a:rPr lang="en-US" sz="2800" b="1" dirty="0" smtClean="0">
                <a:solidFill>
                  <a:schemeClr val="accent5">
                    <a:lumMod val="75000"/>
                  </a:schemeClr>
                </a:solidFill>
              </a:rPr>
              <a:t>)</a:t>
            </a:r>
          </a:p>
          <a:p>
            <a:pPr marL="800100" lvl="1" indent="-342900" algn="l">
              <a:spcBef>
                <a:spcPts val="0"/>
              </a:spcBef>
              <a:buFont typeface="Arial" panose="020B0604020202020204" pitchFamily="34" charset="0"/>
              <a:buChar char="•"/>
              <a:defRPr/>
            </a:pPr>
            <a:r>
              <a:rPr lang="en-US" sz="2800" b="1" dirty="0" smtClean="0">
                <a:solidFill>
                  <a:schemeClr val="accent5">
                    <a:lumMod val="75000"/>
                  </a:schemeClr>
                </a:solidFill>
              </a:rPr>
              <a:t>ETIK – (Estonian Intellectual Property &amp; Technology Transfer Center) </a:t>
            </a:r>
          </a:p>
          <a:p>
            <a:pPr marL="800100" lvl="1" indent="-342900" algn="l">
              <a:spcBef>
                <a:spcPts val="0"/>
              </a:spcBef>
              <a:buFont typeface="Arial" panose="020B0604020202020204" pitchFamily="34" charset="0"/>
              <a:buChar char="•"/>
              <a:defRPr/>
            </a:pPr>
            <a:r>
              <a:rPr lang="en-US" sz="2800" b="1" dirty="0" smtClean="0">
                <a:solidFill>
                  <a:schemeClr val="accent5">
                    <a:lumMod val="75000"/>
                  </a:schemeClr>
                </a:solidFill>
              </a:rPr>
              <a:t>ESF </a:t>
            </a:r>
            <a:r>
              <a:rPr lang="en-US" sz="2800" b="1" dirty="0">
                <a:solidFill>
                  <a:schemeClr val="accent5">
                    <a:lumMod val="75000"/>
                  </a:schemeClr>
                </a:solidFill>
              </a:rPr>
              <a:t>(European Science </a:t>
            </a:r>
            <a:r>
              <a:rPr lang="en-US" sz="2800" b="1" dirty="0" smtClean="0">
                <a:solidFill>
                  <a:schemeClr val="accent5">
                    <a:lumMod val="75000"/>
                  </a:schemeClr>
                </a:solidFill>
              </a:rPr>
              <a:t>Foundation)</a:t>
            </a:r>
          </a:p>
          <a:p>
            <a:pPr marL="800100" lvl="1" indent="-342900" algn="l">
              <a:lnSpc>
                <a:spcPct val="100000"/>
              </a:lnSpc>
              <a:spcBef>
                <a:spcPts val="0"/>
              </a:spcBef>
              <a:buFont typeface="Arial" panose="020B0604020202020204" pitchFamily="34" charset="0"/>
              <a:buChar char="•"/>
              <a:defRPr/>
            </a:pPr>
            <a:r>
              <a:rPr lang="en-US" sz="2800" b="1" dirty="0">
                <a:solidFill>
                  <a:schemeClr val="accent5">
                    <a:lumMod val="75000"/>
                  </a:schemeClr>
                </a:solidFill>
              </a:rPr>
              <a:t>NSF, US </a:t>
            </a:r>
            <a:r>
              <a:rPr lang="en-US" sz="2800" dirty="0">
                <a:solidFill>
                  <a:schemeClr val="accent5">
                    <a:lumMod val="75000"/>
                  </a:schemeClr>
                </a:solidFill>
              </a:rPr>
              <a:t>(Embassy Science Fellowship </a:t>
            </a:r>
            <a:r>
              <a:rPr lang="en-US" sz="2800" dirty="0" err="1" smtClean="0">
                <a:solidFill>
                  <a:schemeClr val="accent5">
                    <a:lumMod val="75000"/>
                  </a:schemeClr>
                </a:solidFill>
              </a:rPr>
              <a:t>Programme</a:t>
            </a:r>
            <a:r>
              <a:rPr lang="en-US" sz="2800" dirty="0" smtClean="0">
                <a:solidFill>
                  <a:schemeClr val="accent5">
                    <a:lumMod val="75000"/>
                  </a:schemeClr>
                </a:solidFill>
              </a:rPr>
              <a:t>)</a:t>
            </a:r>
          </a:p>
          <a:p>
            <a:pPr lvl="1" algn="l">
              <a:lnSpc>
                <a:spcPct val="100000"/>
              </a:lnSpc>
              <a:spcBef>
                <a:spcPts val="0"/>
              </a:spcBef>
              <a:defRPr/>
            </a:pPr>
            <a:r>
              <a:rPr lang="en-US" sz="2600" b="1" dirty="0" smtClean="0">
                <a:solidFill>
                  <a:srgbClr val="FF3300"/>
                </a:solidFill>
              </a:rPr>
              <a:t>In June 2016 STI </a:t>
            </a:r>
            <a:r>
              <a:rPr lang="en-US" sz="2600" b="1" dirty="0" err="1">
                <a:solidFill>
                  <a:srgbClr val="FF3300"/>
                </a:solidFill>
              </a:rPr>
              <a:t>EaP</a:t>
            </a:r>
            <a:r>
              <a:rPr lang="en-US" sz="2600" b="1" dirty="0">
                <a:solidFill>
                  <a:srgbClr val="FF3300"/>
                </a:solidFill>
              </a:rPr>
              <a:t> Regional Evaluation Platform </a:t>
            </a:r>
            <a:r>
              <a:rPr lang="en-US" sz="2600" b="1" dirty="0" smtClean="0">
                <a:solidFill>
                  <a:srgbClr val="FF3300"/>
                </a:solidFill>
              </a:rPr>
              <a:t>created (</a:t>
            </a:r>
            <a:r>
              <a:rPr lang="en-US" sz="2600" b="1" dirty="0" err="1" smtClean="0">
                <a:solidFill>
                  <a:srgbClr val="FF3300"/>
                </a:solidFill>
              </a:rPr>
              <a:t>MoU</a:t>
            </a:r>
            <a:r>
              <a:rPr lang="en-US" sz="2600" b="1" dirty="0" smtClean="0">
                <a:solidFill>
                  <a:srgbClr val="FF3300"/>
                </a:solidFill>
              </a:rPr>
              <a:t> between 5 </a:t>
            </a:r>
            <a:r>
              <a:rPr lang="en-US" sz="2600" b="1" dirty="0" err="1" smtClean="0">
                <a:solidFill>
                  <a:srgbClr val="FF3300"/>
                </a:solidFill>
              </a:rPr>
              <a:t>EaP</a:t>
            </a:r>
            <a:r>
              <a:rPr lang="en-US" sz="2600" b="1" dirty="0" smtClean="0">
                <a:solidFill>
                  <a:srgbClr val="FF3300"/>
                </a:solidFill>
              </a:rPr>
              <a:t> countries/ </a:t>
            </a:r>
            <a:r>
              <a:rPr lang="en-US" sz="2600" b="1" dirty="0" err="1" smtClean="0">
                <a:solidFill>
                  <a:srgbClr val="FF3300"/>
                </a:solidFill>
              </a:rPr>
              <a:t>IncoNet</a:t>
            </a:r>
            <a:r>
              <a:rPr lang="en-US" sz="2600" b="1" dirty="0" smtClean="0">
                <a:solidFill>
                  <a:srgbClr val="FF3300"/>
                </a:solidFill>
              </a:rPr>
              <a:t> </a:t>
            </a:r>
            <a:r>
              <a:rPr lang="en-US" sz="2600" b="1" dirty="0" err="1" smtClean="0">
                <a:solidFill>
                  <a:srgbClr val="FF3300"/>
                </a:solidFill>
              </a:rPr>
              <a:t>EaP</a:t>
            </a:r>
            <a:r>
              <a:rPr lang="en-US" sz="2600" b="1" dirty="0" smtClean="0">
                <a:solidFill>
                  <a:srgbClr val="FF3300"/>
                </a:solidFill>
              </a:rPr>
              <a:t> </a:t>
            </a:r>
            <a:r>
              <a:rPr lang="en-US" sz="2600" b="1" dirty="0" err="1" smtClean="0">
                <a:solidFill>
                  <a:srgbClr val="FF3300"/>
                </a:solidFill>
              </a:rPr>
              <a:t>prpject</a:t>
            </a:r>
            <a:r>
              <a:rPr lang="en-US" sz="2600" b="1" dirty="0" smtClean="0">
                <a:solidFill>
                  <a:srgbClr val="FF3300"/>
                </a:solidFill>
              </a:rPr>
              <a:t>)</a:t>
            </a:r>
            <a:endParaRPr lang="en-US" sz="2600" b="1" dirty="0">
              <a:solidFill>
                <a:srgbClr val="FF3300"/>
              </a:solidFill>
            </a:endParaRPr>
          </a:p>
          <a:p>
            <a:pPr lvl="1" algn="l">
              <a:lnSpc>
                <a:spcPct val="100000"/>
              </a:lnSpc>
              <a:spcBef>
                <a:spcPts val="0"/>
              </a:spcBef>
              <a:defRPr/>
            </a:pPr>
            <a:endParaRPr lang="en-US" dirty="0"/>
          </a:p>
          <a:p>
            <a:pPr algn="l" eaLnBrk="1" fontAlgn="auto" hangingPunct="1">
              <a:spcAft>
                <a:spcPts val="0"/>
              </a:spcAft>
              <a:buFont typeface="Arial" panose="020B0604020202020204" pitchFamily="34" charset="0"/>
              <a:buNone/>
              <a:defRPr/>
            </a:pPr>
            <a:endParaRPr lang="en-US" sz="200" dirty="0">
              <a:solidFill>
                <a:schemeClr val="accent5">
                  <a:lumMod val="75000"/>
                </a:schemeClr>
              </a:solidFill>
            </a:endParaRPr>
          </a:p>
          <a:p>
            <a:pPr marL="342900" indent="-342900" algn="l" eaLnBrk="1" fontAlgn="auto" hangingPunct="1">
              <a:lnSpc>
                <a:spcPct val="150000"/>
              </a:lnSpc>
              <a:spcBef>
                <a:spcPts val="600"/>
              </a:spcBef>
              <a:spcAft>
                <a:spcPts val="0"/>
              </a:spcAft>
              <a:buFont typeface="Arial" panose="020B0604020202020204" pitchFamily="34" charset="0"/>
              <a:buChar char="•"/>
              <a:defRPr/>
            </a:pPr>
            <a:endParaRPr lang="ka-GE" sz="2600" b="1" dirty="0" smtClean="0">
              <a:solidFill>
                <a:schemeClr val="accent5">
                  <a:lumMod val="75000"/>
                </a:schemeClr>
              </a:solidFill>
              <a:latin typeface="Garamond" panose="02020404030301010803" pitchFamily="18" charset="0"/>
            </a:endParaRPr>
          </a:p>
        </p:txBody>
      </p:sp>
      <p:sp>
        <p:nvSpPr>
          <p:cNvPr id="5" name="Title 1"/>
          <p:cNvSpPr txBox="1">
            <a:spLocks/>
          </p:cNvSpPr>
          <p:nvPr/>
        </p:nvSpPr>
        <p:spPr>
          <a:xfrm>
            <a:off x="0" y="0"/>
            <a:ext cx="12192000" cy="891251"/>
          </a:xfrm>
          <a:prstGeom prst="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anchor="ct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lnSpc>
                <a:spcPct val="100000"/>
              </a:lnSpc>
              <a:spcAft>
                <a:spcPts val="0"/>
              </a:spcAft>
              <a:defRPr/>
            </a:pPr>
            <a:r>
              <a:rPr lang="en-US" sz="3500" b="1" dirty="0" smtClean="0"/>
              <a:t>International Cooperation in Science Management</a:t>
            </a:r>
          </a:p>
        </p:txBody>
      </p:sp>
      <p:pic>
        <p:nvPicPr>
          <p:cNvPr id="25605" name="Picture 5" descr="http://www.kutztown.edu/Images/UR/NSF.png"/>
          <p:cNvPicPr>
            <a:picLocks noChangeAspect="1" noChangeArrowheads="1"/>
          </p:cNvPicPr>
          <p:nvPr/>
        </p:nvPicPr>
        <p:blipFill>
          <a:blip cstate="print"/>
          <a:srcRect/>
          <a:stretch>
            <a:fillRect/>
          </a:stretch>
        </p:blipFill>
        <p:spPr bwMode="auto">
          <a:xfrm>
            <a:off x="8356805" y="964580"/>
            <a:ext cx="1331316" cy="1328297"/>
          </a:xfrm>
          <a:prstGeom prst="rect">
            <a:avLst/>
          </a:prstGeom>
          <a:noFill/>
          <a:ln w="9525">
            <a:noFill/>
            <a:miter lim="800000"/>
            <a:headEnd/>
            <a:tailEnd/>
          </a:ln>
        </p:spPr>
      </p:pic>
      <p:pic>
        <p:nvPicPr>
          <p:cNvPr id="25606" name="Picture 6" descr="C:\Users\Admin\Desktop\erc.png"/>
          <p:cNvPicPr>
            <a:picLocks noChangeAspect="1" noChangeArrowheads="1"/>
          </p:cNvPicPr>
          <p:nvPr/>
        </p:nvPicPr>
        <p:blipFill>
          <a:blip cstate="print"/>
          <a:srcRect/>
          <a:stretch>
            <a:fillRect/>
          </a:stretch>
        </p:blipFill>
        <p:spPr bwMode="auto">
          <a:xfrm>
            <a:off x="9754494" y="3007775"/>
            <a:ext cx="1600200" cy="1482725"/>
          </a:xfrm>
          <a:prstGeom prst="rect">
            <a:avLst/>
          </a:prstGeom>
          <a:noFill/>
          <a:ln w="9525">
            <a:noFill/>
            <a:miter lim="800000"/>
            <a:headEnd/>
            <a:tailEnd/>
          </a:ln>
        </p:spPr>
      </p:pic>
      <p:pic>
        <p:nvPicPr>
          <p:cNvPr id="25607" name="Picture 11" descr="C:\Users\Admin\Desktop\image_gallery.jpg"/>
          <p:cNvPicPr>
            <a:picLocks noChangeAspect="1" noChangeArrowheads="1"/>
          </p:cNvPicPr>
          <p:nvPr/>
        </p:nvPicPr>
        <p:blipFill>
          <a:blip cstate="print"/>
          <a:srcRect/>
          <a:stretch>
            <a:fillRect/>
          </a:stretch>
        </p:blipFill>
        <p:spPr bwMode="auto">
          <a:xfrm>
            <a:off x="9168993" y="5414051"/>
            <a:ext cx="3010987" cy="1316912"/>
          </a:xfrm>
          <a:prstGeom prst="rect">
            <a:avLst/>
          </a:prstGeom>
          <a:noFill/>
          <a:ln w="9525">
            <a:noFill/>
            <a:miter lim="800000"/>
            <a:headEnd/>
            <a:tailEnd/>
          </a:ln>
        </p:spPr>
      </p:pic>
      <p:pic>
        <p:nvPicPr>
          <p:cNvPr id="25608" name="Picture 9" descr="C:\Users\Admin\Desktop\logo_esf.gif"/>
          <p:cNvPicPr>
            <a:picLocks noChangeAspect="1" noChangeArrowheads="1"/>
          </p:cNvPicPr>
          <p:nvPr/>
        </p:nvPicPr>
        <p:blipFill>
          <a:blip cstate="print"/>
          <a:srcRect/>
          <a:stretch>
            <a:fillRect/>
          </a:stretch>
        </p:blipFill>
        <p:spPr bwMode="auto">
          <a:xfrm>
            <a:off x="10893117" y="4281848"/>
            <a:ext cx="1221948" cy="1132203"/>
          </a:xfrm>
          <a:prstGeom prst="rect">
            <a:avLst/>
          </a:prstGeom>
          <a:noFill/>
          <a:ln w="9525">
            <a:noFill/>
            <a:miter lim="800000"/>
            <a:headEnd/>
            <a:tailEnd/>
          </a:ln>
        </p:spPr>
      </p:pic>
      <p:pic>
        <p:nvPicPr>
          <p:cNvPr id="25609" name="Picture 10" descr="C:\Users\Admin\Desktop\ORAU.png"/>
          <p:cNvPicPr>
            <a:picLocks noChangeAspect="1" noChangeArrowheads="1"/>
          </p:cNvPicPr>
          <p:nvPr/>
        </p:nvPicPr>
        <p:blipFill>
          <a:blip cstate="print"/>
          <a:srcRect/>
          <a:stretch>
            <a:fillRect/>
          </a:stretch>
        </p:blipFill>
        <p:spPr bwMode="auto">
          <a:xfrm>
            <a:off x="10028301" y="1324443"/>
            <a:ext cx="1898250" cy="492483"/>
          </a:xfrm>
          <a:prstGeom prst="rect">
            <a:avLst/>
          </a:prstGeom>
          <a:noFill/>
          <a:ln w="9525">
            <a:noFill/>
            <a:miter lim="800000"/>
            <a:headEnd/>
            <a:tailEnd/>
          </a:ln>
        </p:spPr>
      </p:pic>
      <p:pic>
        <p:nvPicPr>
          <p:cNvPr id="10" name="Picture 9" descr="http://www.crdfglobal.org/image/logo.png"/>
          <p:cNvPicPr/>
          <p:nvPr/>
        </p:nvPicPr>
        <p:blipFill>
          <a:blip>
            <a:extLst>
              <a:ext uri="{28A0092B-C50C-407E-A947-70E740481C1C}">
                <a14:useLocalDpi xmlns:a14="http://schemas.microsoft.com/office/drawing/2010/main" val="0"/>
              </a:ext>
            </a:extLst>
          </a:blip>
          <a:srcRect/>
          <a:stretch>
            <a:fillRect/>
          </a:stretch>
        </p:blipFill>
        <p:spPr bwMode="auto">
          <a:xfrm>
            <a:off x="9884057" y="2199614"/>
            <a:ext cx="2186739" cy="65351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9887879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500"/>
                                        <p:tgtEl>
                                          <p:spTgt spid="3">
                                            <p:txEl>
                                              <p:pRg st="10" end="10"/>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fade">
                                      <p:cBhvr>
                                        <p:cTn id="39" dur="500"/>
                                        <p:tgtEl>
                                          <p:spTgt spid="3">
                                            <p:txEl>
                                              <p:pRg st="11" end="11"/>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25605"/>
                                        </p:tgtEl>
                                        <p:attrNameLst>
                                          <p:attrName>style.visibility</p:attrName>
                                        </p:attrNameLst>
                                      </p:cBhvr>
                                      <p:to>
                                        <p:strVal val="visible"/>
                                      </p:to>
                                    </p:set>
                                    <p:animEffect transition="in" filter="fade">
                                      <p:cBhvr>
                                        <p:cTn id="42" dur="500"/>
                                        <p:tgtEl>
                                          <p:spTgt spid="25605"/>
                                        </p:tgtEl>
                                      </p:cBhvr>
                                    </p:animEffect>
                                  </p:childTnLst>
                                </p:cTn>
                              </p:par>
                              <p:par>
                                <p:cTn id="43" presetID="10" presetClass="entr" presetSubtype="0" fill="hold" nodeType="withEffect">
                                  <p:stCondLst>
                                    <p:cond delay="0"/>
                                  </p:stCondLst>
                                  <p:childTnLst>
                                    <p:set>
                                      <p:cBhvr>
                                        <p:cTn id="44" dur="1" fill="hold">
                                          <p:stCondLst>
                                            <p:cond delay="0"/>
                                          </p:stCondLst>
                                        </p:cTn>
                                        <p:tgtEl>
                                          <p:spTgt spid="25609"/>
                                        </p:tgtEl>
                                        <p:attrNameLst>
                                          <p:attrName>style.visibility</p:attrName>
                                        </p:attrNameLst>
                                      </p:cBhvr>
                                      <p:to>
                                        <p:strVal val="visible"/>
                                      </p:to>
                                    </p:set>
                                    <p:animEffect transition="in" filter="fade">
                                      <p:cBhvr>
                                        <p:cTn id="45" dur="500"/>
                                        <p:tgtEl>
                                          <p:spTgt spid="25609"/>
                                        </p:tgtEl>
                                      </p:cBhvr>
                                    </p:animEffect>
                                  </p:childTnLst>
                                </p:cTn>
                              </p:par>
                              <p:par>
                                <p:cTn id="46" presetID="10" presetClass="entr" presetSubtype="0" fill="hold" nodeType="withEffect">
                                  <p:stCondLst>
                                    <p:cond delay="0"/>
                                  </p:stCondLst>
                                  <p:childTnLst>
                                    <p:set>
                                      <p:cBhvr>
                                        <p:cTn id="47" dur="1" fill="hold">
                                          <p:stCondLst>
                                            <p:cond delay="0"/>
                                          </p:stCondLst>
                                        </p:cTn>
                                        <p:tgtEl>
                                          <p:spTgt spid="25606"/>
                                        </p:tgtEl>
                                        <p:attrNameLst>
                                          <p:attrName>style.visibility</p:attrName>
                                        </p:attrNameLst>
                                      </p:cBhvr>
                                      <p:to>
                                        <p:strVal val="visible"/>
                                      </p:to>
                                    </p:set>
                                    <p:animEffect transition="in" filter="fade">
                                      <p:cBhvr>
                                        <p:cTn id="48" dur="500"/>
                                        <p:tgtEl>
                                          <p:spTgt spid="25606"/>
                                        </p:tgtEl>
                                      </p:cBhvr>
                                    </p:animEffect>
                                  </p:childTnLst>
                                </p:cTn>
                              </p:par>
                              <p:par>
                                <p:cTn id="49" presetID="10" presetClass="entr" presetSubtype="0" fill="hold" nodeType="withEffect">
                                  <p:stCondLst>
                                    <p:cond delay="0"/>
                                  </p:stCondLst>
                                  <p:childTnLst>
                                    <p:set>
                                      <p:cBhvr>
                                        <p:cTn id="50" dur="1" fill="hold">
                                          <p:stCondLst>
                                            <p:cond delay="0"/>
                                          </p:stCondLst>
                                        </p:cTn>
                                        <p:tgtEl>
                                          <p:spTgt spid="25608"/>
                                        </p:tgtEl>
                                        <p:attrNameLst>
                                          <p:attrName>style.visibility</p:attrName>
                                        </p:attrNameLst>
                                      </p:cBhvr>
                                      <p:to>
                                        <p:strVal val="visible"/>
                                      </p:to>
                                    </p:set>
                                    <p:animEffect transition="in" filter="fade">
                                      <p:cBhvr>
                                        <p:cTn id="51" dur="500"/>
                                        <p:tgtEl>
                                          <p:spTgt spid="25608"/>
                                        </p:tgtEl>
                                      </p:cBhvr>
                                    </p:animEffect>
                                  </p:childTnLst>
                                </p:cTn>
                              </p:par>
                              <p:par>
                                <p:cTn id="52" presetID="10" presetClass="entr" presetSubtype="0" fill="hold" nodeType="withEffect">
                                  <p:stCondLst>
                                    <p:cond delay="0"/>
                                  </p:stCondLst>
                                  <p:childTnLst>
                                    <p:set>
                                      <p:cBhvr>
                                        <p:cTn id="53" dur="1" fill="hold">
                                          <p:stCondLst>
                                            <p:cond delay="0"/>
                                          </p:stCondLst>
                                        </p:cTn>
                                        <p:tgtEl>
                                          <p:spTgt spid="25607"/>
                                        </p:tgtEl>
                                        <p:attrNameLst>
                                          <p:attrName>style.visibility</p:attrName>
                                        </p:attrNameLst>
                                      </p:cBhvr>
                                      <p:to>
                                        <p:strVal val="visible"/>
                                      </p:to>
                                    </p:set>
                                    <p:animEffect transition="in" filter="fade">
                                      <p:cBhvr>
                                        <p:cTn id="54" dur="500"/>
                                        <p:tgtEl>
                                          <p:spTgt spid="25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UO logo.png"/>
          <p:cNvPicPr/>
          <p:nvPr/>
        </p:nvPicPr>
        <p:blipFill>
          <a:blip cstate="print"/>
          <a:stretch>
            <a:fillRect/>
          </a:stretch>
        </p:blipFill>
        <p:spPr>
          <a:xfrm>
            <a:off x="11081083" y="1056576"/>
            <a:ext cx="784231" cy="881440"/>
          </a:xfrm>
          <a:prstGeom prst="rect">
            <a:avLst/>
          </a:prstGeom>
        </p:spPr>
      </p:pic>
      <p:sp>
        <p:nvSpPr>
          <p:cNvPr id="2" name="Rectangle 1"/>
          <p:cNvSpPr/>
          <p:nvPr/>
        </p:nvSpPr>
        <p:spPr>
          <a:xfrm>
            <a:off x="144937" y="789559"/>
            <a:ext cx="10812092" cy="6291594"/>
          </a:xfrm>
          <a:prstGeom prst="rect">
            <a:avLst/>
          </a:prstGeom>
        </p:spPr>
        <p:txBody>
          <a:bodyPr wrap="square">
            <a:spAutoFit/>
          </a:bodyPr>
          <a:lstStyle/>
          <a:p>
            <a:pPr marL="742950" lvl="1" indent="-285750">
              <a:buFont typeface="Wingdings" panose="05000000000000000000" pitchFamily="2" charset="2"/>
              <a:buChar char="Ø"/>
            </a:pPr>
            <a:r>
              <a:rPr lang="en-US"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New Agreement University of Oxford (Since 2015)</a:t>
            </a:r>
          </a:p>
          <a:p>
            <a:r>
              <a:rPr lang="en-US" b="1"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Joint Research </a:t>
            </a:r>
            <a:r>
              <a:rPr lang="en-US" b="1" dirty="0" err="1"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Programme</a:t>
            </a:r>
            <a:r>
              <a:rPr lang="en-US" b="1"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 in Georgian Studies at Russian and Eastern European Studies Unit, School of Interdisciplinary Area Studies. </a:t>
            </a:r>
          </a:p>
          <a:p>
            <a:r>
              <a:rPr lang="en-US"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Objectives: Research visits by Georgian Postdoctoral early career academics working in Georgian Studies. </a:t>
            </a:r>
          </a:p>
          <a:p>
            <a:endParaRPr lang="en-US" sz="500"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endParaRPr>
          </a:p>
          <a:p>
            <a:endParaRPr lang="en-US" sz="500"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Wingdings" panose="05000000000000000000" pitchFamily="2" charset="2"/>
              <a:buChar char="Ø"/>
            </a:pPr>
            <a:r>
              <a:rPr lang="en-US"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Renewed </a:t>
            </a:r>
            <a:r>
              <a:rPr lang="en-US" dirty="0">
                <a:solidFill>
                  <a:srgbClr val="FF3300"/>
                </a:solidFill>
                <a:latin typeface="Sylfaen" panose="010A0502050306030303" pitchFamily="18" charset="0"/>
                <a:ea typeface="Calibri" panose="020F0502020204030204" pitchFamily="34" charset="0"/>
                <a:cs typeface="Times New Roman" panose="02020603050405020304" pitchFamily="18" charset="0"/>
              </a:rPr>
              <a:t>Cooperation agreement with </a:t>
            </a:r>
            <a:r>
              <a:rPr lang="en-US" b="1" dirty="0">
                <a:solidFill>
                  <a:srgbClr val="FF3300"/>
                </a:solidFill>
                <a:latin typeface="Sylfaen" panose="010A0502050306030303" pitchFamily="18" charset="0"/>
                <a:ea typeface="Calibri" panose="020F0502020204030204" pitchFamily="34" charset="0"/>
                <a:cs typeface="Times New Roman" panose="02020603050405020304" pitchFamily="18" charset="0"/>
              </a:rPr>
              <a:t>STCU </a:t>
            </a:r>
            <a:r>
              <a:rPr lang="en-US"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 Targeted </a:t>
            </a:r>
            <a:r>
              <a:rPr lang="en-US" b="1" dirty="0">
                <a:solidFill>
                  <a:srgbClr val="FF3300"/>
                </a:solidFill>
                <a:latin typeface="Sylfaen" panose="010A0502050306030303" pitchFamily="18" charset="0"/>
                <a:ea typeface="Calibri" panose="020F0502020204030204" pitchFamily="34" charset="0"/>
                <a:cs typeface="Times New Roman" panose="02020603050405020304" pitchFamily="18" charset="0"/>
              </a:rPr>
              <a:t>Research and Development Initiatives program (TRDI) </a:t>
            </a:r>
            <a:r>
              <a:rPr lang="en-US"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(2016)</a:t>
            </a:r>
            <a:endParaRPr lang="en-US" b="1" dirty="0">
              <a:solidFill>
                <a:srgbClr val="FF3300"/>
              </a:solidFill>
              <a:latin typeface="Sylfaen" panose="010A050205030603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b="1" dirty="0">
                <a:solidFill>
                  <a:srgbClr val="1A3859"/>
                </a:solidFill>
                <a:latin typeface="Sylfaen" panose="010A0502050306030303" pitchFamily="18" charset="0"/>
                <a:ea typeface="Calibri" panose="020F0502020204030204" pitchFamily="34" charset="0"/>
                <a:cs typeface="Times New Roman" panose="02020603050405020304" pitchFamily="18" charset="0"/>
              </a:rPr>
              <a:t>What is new: </a:t>
            </a:r>
            <a:r>
              <a:rPr lang="en-US" dirty="0">
                <a:solidFill>
                  <a:srgbClr val="002060"/>
                </a:solidFill>
                <a:latin typeface="Sylfaen" panose="010A0502050306030303" pitchFamily="18" charset="0"/>
                <a:ea typeface="Calibri" panose="020F0502020204030204" pitchFamily="34" charset="0"/>
                <a:cs typeface="Times New Roman" panose="02020603050405020304" pitchFamily="18" charset="0"/>
              </a:rPr>
              <a:t>reduced percentage involved scientists  - former weapon of mass destruction (FWMD) scientists, evaluation criteria in Georgia (in line with general evaluation rules in SRNSF), involvement of international expertise starting from the first stage . Two stage evaluation, both stages include international peer reviewing </a:t>
            </a:r>
            <a:endParaRPr lang="en-US"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Wingdings" panose="05000000000000000000" pitchFamily="2" charset="2"/>
              <a:buChar char="Ø"/>
            </a:pPr>
            <a:r>
              <a:rPr lang="en-US"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Renewed </a:t>
            </a:r>
            <a:r>
              <a:rPr lang="en-US" b="1" dirty="0">
                <a:solidFill>
                  <a:srgbClr val="FF3300"/>
                </a:solidFill>
                <a:latin typeface="Sylfaen" panose="010A0502050306030303" pitchFamily="18" charset="0"/>
                <a:ea typeface="Calibri" panose="020F0502020204030204" pitchFamily="34" charset="0"/>
                <a:cs typeface="Times New Roman" panose="02020603050405020304" pitchFamily="18" charset="0"/>
              </a:rPr>
              <a:t>Cooperation agreement with ISTC  </a:t>
            </a:r>
            <a:r>
              <a:rPr lang="en-US"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(2015)</a:t>
            </a:r>
            <a:endParaRPr lang="en-US" b="1" dirty="0">
              <a:solidFill>
                <a:srgbClr val="FF3300"/>
              </a:solidFill>
              <a:latin typeface="Sylfaen" panose="010A050205030603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b="1" dirty="0">
                <a:solidFill>
                  <a:srgbClr val="1A3859"/>
                </a:solidFill>
                <a:latin typeface="Sylfaen" panose="010A0502050306030303" pitchFamily="18" charset="0"/>
                <a:ea typeface="Calibri" panose="020F0502020204030204" pitchFamily="34" charset="0"/>
                <a:cs typeface="Times New Roman" panose="02020603050405020304" pitchFamily="18" charset="0"/>
              </a:rPr>
              <a:t>What is new: </a:t>
            </a:r>
            <a:r>
              <a:rPr lang="ka-GE" dirty="0">
                <a:solidFill>
                  <a:srgbClr val="1A3859"/>
                </a:solidFill>
                <a:ea typeface="Calibri" panose="020F0502020204030204" pitchFamily="34" charset="0"/>
                <a:cs typeface="Times New Roman" panose="02020603050405020304" pitchFamily="18" charset="0"/>
              </a:rPr>
              <a:t> </a:t>
            </a:r>
            <a:r>
              <a:rPr lang="en-US" dirty="0">
                <a:solidFill>
                  <a:srgbClr val="1A3859"/>
                </a:solidFill>
                <a:latin typeface="Sylfaen" panose="010A0502050306030303" pitchFamily="18" charset="0"/>
                <a:ea typeface="Calibri" panose="020F0502020204030204" pitchFamily="34" charset="0"/>
                <a:cs typeface="Times New Roman" panose="02020603050405020304" pitchFamily="18" charset="0"/>
              </a:rPr>
              <a:t>Georgia become an equal partner, represented by a single vote on the Governing Board, liability for co - funding </a:t>
            </a:r>
            <a:endParaRPr lang="en-US" dirty="0" smtClean="0">
              <a:solidFill>
                <a:srgbClr val="1A3859"/>
              </a:solidFill>
              <a:latin typeface="Sylfaen" panose="010A0502050306030303" pitchFamily="18"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Wingdings" panose="05000000000000000000" pitchFamily="2" charset="2"/>
              <a:buChar char="Ø"/>
            </a:pPr>
            <a:r>
              <a:rPr lang="en-US"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JULICH Center – SRNSF – </a:t>
            </a:r>
            <a:r>
              <a:rPr lang="en-US" b="1" dirty="0" err="1"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MoES</a:t>
            </a:r>
            <a:r>
              <a:rPr lang="en-US"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 – TSU (2016)</a:t>
            </a:r>
            <a:endParaRPr lang="en-US" b="1" dirty="0">
              <a:solidFill>
                <a:srgbClr val="FF3300"/>
              </a:solidFill>
              <a:latin typeface="Sylfaen" panose="010A050205030603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b="1" dirty="0" smtClean="0">
                <a:solidFill>
                  <a:srgbClr val="1A3859"/>
                </a:solidFill>
                <a:latin typeface="Sylfaen" panose="010A0502050306030303" pitchFamily="18" charset="0"/>
                <a:ea typeface="Calibri" panose="020F0502020204030204" pitchFamily="34" charset="0"/>
                <a:cs typeface="Times New Roman" panose="02020603050405020304" pitchFamily="18" charset="0"/>
              </a:rPr>
              <a:t>Targeted Project: SMART EDM LAB development at Iv. </a:t>
            </a:r>
            <a:r>
              <a:rPr lang="en-US" b="1" dirty="0" err="1" smtClean="0">
                <a:solidFill>
                  <a:srgbClr val="1A3859"/>
                </a:solidFill>
                <a:latin typeface="Sylfaen" panose="010A0502050306030303" pitchFamily="18" charset="0"/>
                <a:ea typeface="Calibri" panose="020F0502020204030204" pitchFamily="34" charset="0"/>
                <a:cs typeface="Times New Roman" panose="02020603050405020304" pitchFamily="18" charset="0"/>
              </a:rPr>
              <a:t>Javakhishvili</a:t>
            </a:r>
            <a:r>
              <a:rPr lang="en-US" b="1" dirty="0" smtClean="0">
                <a:solidFill>
                  <a:srgbClr val="1A3859"/>
                </a:solidFill>
                <a:latin typeface="Sylfaen" panose="010A0502050306030303" pitchFamily="18" charset="0"/>
                <a:ea typeface="Calibri" panose="020F0502020204030204" pitchFamily="34" charset="0"/>
                <a:cs typeface="Times New Roman" panose="02020603050405020304" pitchFamily="18" charset="0"/>
              </a:rPr>
              <a:t> Tbilisi State University</a:t>
            </a:r>
            <a:endParaRPr lang="en-US" b="1" dirty="0">
              <a:solidFill>
                <a:srgbClr val="1A3859"/>
              </a:solidFill>
              <a:latin typeface="Sylfaen" panose="010A0502050306030303" pitchFamily="18" charset="0"/>
              <a:ea typeface="Calibri" panose="020F0502020204030204" pitchFamily="34" charset="0"/>
              <a:cs typeface="Times New Roman" panose="02020603050405020304" pitchFamily="18" charset="0"/>
            </a:endParaRPr>
          </a:p>
          <a:p>
            <a:pPr marL="742950" lvl="1" indent="-285750">
              <a:buFont typeface="Wingdings" panose="05000000000000000000" pitchFamily="2" charset="2"/>
              <a:buChar char="Ø"/>
            </a:pPr>
            <a:r>
              <a:rPr lang="en-US" b="1" dirty="0">
                <a:solidFill>
                  <a:srgbClr val="FF3300"/>
                </a:solidFill>
                <a:latin typeface="Sylfaen" panose="010A0502050306030303" pitchFamily="18" charset="0"/>
                <a:ea typeface="Calibri" panose="020F0502020204030204" pitchFamily="34" charset="0"/>
                <a:cs typeface="Times New Roman" panose="02020603050405020304" pitchFamily="18" charset="0"/>
              </a:rPr>
              <a:t>TUBITAK (Since 2016)</a:t>
            </a:r>
          </a:p>
          <a:p>
            <a:r>
              <a:rPr lang="en-US" sz="1700" dirty="0">
                <a:solidFill>
                  <a:srgbClr val="002060"/>
                </a:solidFill>
                <a:latin typeface="Sylfaen" panose="010A0502050306030303" pitchFamily="18" charset="0"/>
                <a:ea typeface="Calibri" panose="020F0502020204030204" pitchFamily="34" charset="0"/>
                <a:cs typeface="Times New Roman" panose="02020603050405020304" pitchFamily="18" charset="0"/>
              </a:rPr>
              <a:t>Objectives: joint research and development projects, including exchange of research results and mobility of scientists and young researchers, Joint scientific meetings, conferences, symposia, workshops etc. Joint use of research infrastructure (as part of joint projects). </a:t>
            </a:r>
            <a:endParaRPr lang="en-US" sz="1700" dirty="0">
              <a:solidFill>
                <a:srgbClr val="1A3859"/>
              </a:solidFill>
              <a:latin typeface="Sylfaen" panose="010A0502050306030303"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dirty="0">
              <a:solidFill>
                <a:srgbClr val="1A3859"/>
              </a:solidFill>
              <a:latin typeface="Sylfaen" panose="010A0502050306030303" pitchFamily="18"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11176656" y="2240019"/>
            <a:ext cx="688658" cy="919802"/>
          </a:xfrm>
          <a:prstGeom prst="rect">
            <a:avLst/>
          </a:prstGeom>
        </p:spPr>
      </p:pic>
      <p:sp>
        <p:nvSpPr>
          <p:cNvPr id="6" name="Title 1"/>
          <p:cNvSpPr txBox="1">
            <a:spLocks/>
          </p:cNvSpPr>
          <p:nvPr/>
        </p:nvSpPr>
        <p:spPr>
          <a:xfrm>
            <a:off x="0" y="34"/>
            <a:ext cx="12192000" cy="731755"/>
          </a:xfrm>
          <a:prstGeom prst="rect">
            <a:avLst/>
          </a:prstGeom>
          <a:solidFill>
            <a:schemeClr val="accent5">
              <a:lumMod val="50000"/>
            </a:schemeClr>
          </a:solidFill>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3000" b="1" dirty="0" smtClean="0">
                <a:solidFill>
                  <a:schemeClr val="bg1"/>
                </a:solidFill>
              </a:rPr>
              <a:t> </a:t>
            </a:r>
            <a:r>
              <a:rPr lang="en-US" sz="4000" b="1" dirty="0" smtClean="0">
                <a:solidFill>
                  <a:schemeClr val="bg1"/>
                </a:solidFill>
              </a:rPr>
              <a:t>International Partnership                     New Agreements </a:t>
            </a:r>
            <a:r>
              <a:rPr lang="en-US" sz="3500" b="1" dirty="0" smtClean="0">
                <a:solidFill>
                  <a:schemeClr val="bg1"/>
                </a:solidFill>
              </a:rPr>
              <a:t/>
            </a:r>
            <a:br>
              <a:rPr lang="en-US" sz="3500" b="1" dirty="0" smtClean="0">
                <a:solidFill>
                  <a:schemeClr val="bg1"/>
                </a:solidFill>
              </a:rPr>
            </a:br>
            <a:endParaRPr lang="en-US" sz="1000" dirty="0">
              <a:solidFill>
                <a:schemeClr val="bg1"/>
              </a:solidFill>
            </a:endParaRPr>
          </a:p>
        </p:txBody>
      </p:sp>
      <p:pic>
        <p:nvPicPr>
          <p:cNvPr id="7" name="Picture 6" descr="http://www.stcu.int/unodastcu/download/STCU_logo.jpg"/>
          <p:cNvPicPr>
            <a:picLocks noChangeAspect="1" noChangeArrowheads="1"/>
          </p:cNvPicPr>
          <p:nvPr/>
        </p:nvPicPr>
        <p:blipFill>
          <a:blip cstate="print"/>
          <a:srcRect/>
          <a:stretch>
            <a:fillRect/>
          </a:stretch>
        </p:blipFill>
        <p:spPr bwMode="auto">
          <a:xfrm>
            <a:off x="10957029" y="3360598"/>
            <a:ext cx="1234971" cy="123497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12" descr="http://astanatimes.com/wp-content/uploads/2014/06/istc-logo.gif"/>
          <p:cNvPicPr>
            <a:picLocks noChangeAspect="1" noChangeArrowheads="1"/>
          </p:cNvPicPr>
          <p:nvPr/>
        </p:nvPicPr>
        <p:blipFill>
          <a:blip cstate="print"/>
          <a:srcRect/>
          <a:stretch>
            <a:fillRect/>
          </a:stretch>
        </p:blipFill>
        <p:spPr bwMode="auto">
          <a:xfrm>
            <a:off x="10974024" y="4897573"/>
            <a:ext cx="1156008" cy="963340"/>
          </a:xfrm>
          <a:prstGeom prst="rect">
            <a:avLst/>
          </a:prstGeom>
          <a:noFill/>
        </p:spPr>
      </p:pic>
      <p:sp>
        <p:nvSpPr>
          <p:cNvPr id="9" name="Rounded Rectangle 8"/>
          <p:cNvSpPr/>
          <p:nvPr/>
        </p:nvSpPr>
        <p:spPr>
          <a:xfrm>
            <a:off x="10625335" y="5958237"/>
            <a:ext cx="1566665" cy="965071"/>
          </a:xfrm>
          <a:prstGeom prst="roundRect">
            <a:avLst>
              <a:gd name="adj" fmla="val 10000"/>
            </a:avLst>
          </a:prstGeom>
          <a:blipFill rotWithShape="0">
            <a:blip/>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372846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par>
                                <p:cTn id="17" presetID="10"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20734"/>
            <a:ext cx="12192000" cy="936434"/>
          </a:xfrm>
          <a:prstGeom prst="rect">
            <a:avLst/>
          </a:prstGeom>
          <a:solidFill>
            <a:schemeClr val="accent5">
              <a:lumMod val="50000"/>
            </a:schemeClr>
          </a:solidFill>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00000"/>
              </a:lnSpc>
              <a:spcAft>
                <a:spcPts val="600"/>
              </a:spcAft>
              <a:defRPr/>
            </a:pPr>
            <a:r>
              <a:rPr lang="en-US" sz="4000" b="1" dirty="0" smtClean="0">
                <a:solidFill>
                  <a:schemeClr val="bg1"/>
                </a:solidFill>
              </a:rPr>
              <a:t>  Access to International Data Bases</a:t>
            </a:r>
            <a:endParaRPr lang="en-US" sz="4000" b="1" dirty="0">
              <a:solidFill>
                <a:schemeClr val="bg1"/>
              </a:solidFill>
            </a:endParaRPr>
          </a:p>
        </p:txBody>
      </p:sp>
      <p:pic>
        <p:nvPicPr>
          <p:cNvPr id="8" name="Content Placeholder 4"/>
          <p:cNvPicPr>
            <a:picLocks noChangeAspect="1"/>
          </p:cNvPicPr>
          <p:nvPr/>
        </p:nvPicPr>
        <p:blipFill>
          <a:blip cstate="print"/>
          <a:stretch>
            <a:fillRect/>
          </a:stretch>
        </p:blipFill>
        <p:spPr>
          <a:xfrm>
            <a:off x="9492686" y="1119251"/>
            <a:ext cx="2483056" cy="2837568"/>
          </a:xfrm>
          <a:prstGeom prst="rect">
            <a:avLst/>
          </a:prstGeom>
        </p:spPr>
      </p:pic>
      <p:sp>
        <p:nvSpPr>
          <p:cNvPr id="6" name="Rectangle 5"/>
          <p:cNvSpPr/>
          <p:nvPr/>
        </p:nvSpPr>
        <p:spPr>
          <a:xfrm>
            <a:off x="133303" y="1000211"/>
            <a:ext cx="10009504" cy="5718810"/>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Ø"/>
            </a:pPr>
            <a:r>
              <a:rPr lang="en-US" sz="2000" b="1"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Since 2014 Consortium of 21 organizations have access to </a:t>
            </a:r>
          </a:p>
          <a:p>
            <a:pPr algn="ctr">
              <a:lnSpc>
                <a:spcPct val="107000"/>
              </a:lnSpc>
              <a:spcAft>
                <a:spcPts val="800"/>
              </a:spcAft>
            </a:pPr>
            <a:r>
              <a:rPr lang="en-US" sz="2400"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ELSEVIER </a:t>
            </a:r>
            <a:r>
              <a:rPr lang="en-US" sz="2400" b="1" dirty="0">
                <a:solidFill>
                  <a:srgbClr val="FF3300"/>
                </a:solidFill>
                <a:latin typeface="Sylfaen" panose="010A0502050306030303" pitchFamily="18" charset="0"/>
                <a:ea typeface="Calibri" panose="020F0502020204030204" pitchFamily="34" charset="0"/>
                <a:cs typeface="Times New Roman" panose="02020603050405020304" pitchFamily="18" charset="0"/>
              </a:rPr>
              <a:t>data bases: </a:t>
            </a:r>
            <a:r>
              <a:rPr lang="en-US" sz="2400"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Science </a:t>
            </a:r>
            <a:r>
              <a:rPr lang="en-US" sz="2400" b="1" dirty="0">
                <a:solidFill>
                  <a:srgbClr val="FF3300"/>
                </a:solidFill>
                <a:latin typeface="Sylfaen" panose="010A0502050306030303" pitchFamily="18" charset="0"/>
                <a:ea typeface="Calibri" panose="020F0502020204030204" pitchFamily="34" charset="0"/>
                <a:cs typeface="Times New Roman" panose="02020603050405020304" pitchFamily="18" charset="0"/>
              </a:rPr>
              <a:t>Direct and Scopus </a:t>
            </a:r>
            <a:endParaRPr lang="en-US" sz="2400"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endParaRPr>
          </a:p>
          <a:p>
            <a:pPr marL="3543300" lvl="7" indent="-342900">
              <a:spcAft>
                <a:spcPts val="800"/>
              </a:spcAft>
              <a:buFont typeface="Wingdings" panose="05000000000000000000" pitchFamily="2" charset="2"/>
              <a:buChar char="§"/>
            </a:pPr>
            <a:r>
              <a:rPr lang="en-US"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14 Public Universities</a:t>
            </a:r>
          </a:p>
          <a:p>
            <a:pPr marL="3543300" lvl="7" indent="-342900">
              <a:spcAft>
                <a:spcPts val="800"/>
              </a:spcAft>
              <a:buFont typeface="Wingdings" panose="05000000000000000000" pitchFamily="2" charset="2"/>
              <a:buChar char="§"/>
            </a:pPr>
            <a:r>
              <a:rPr lang="en-US"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3 Research Centers</a:t>
            </a:r>
          </a:p>
          <a:p>
            <a:pPr marL="3543300" lvl="7" indent="-342900">
              <a:spcAft>
                <a:spcPts val="800"/>
              </a:spcAft>
              <a:buFont typeface="Wingdings" panose="05000000000000000000" pitchFamily="2" charset="2"/>
              <a:buChar char="§"/>
            </a:pPr>
            <a:r>
              <a:rPr lang="en-US"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1 Scientific institute </a:t>
            </a:r>
          </a:p>
          <a:p>
            <a:pPr marL="3543300" lvl="7" indent="-342900">
              <a:spcAft>
                <a:spcPts val="800"/>
              </a:spcAft>
              <a:buFont typeface="Wingdings" panose="05000000000000000000" pitchFamily="2" charset="2"/>
              <a:buChar char="§"/>
            </a:pPr>
            <a:r>
              <a:rPr lang="en-US"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Georgian National Academy of Sciences </a:t>
            </a:r>
          </a:p>
          <a:p>
            <a:pPr marL="3543300" lvl="7" indent="-342900">
              <a:spcAft>
                <a:spcPts val="800"/>
              </a:spcAft>
              <a:buFont typeface="Wingdings" panose="05000000000000000000" pitchFamily="2" charset="2"/>
              <a:buChar char="§"/>
            </a:pPr>
            <a:r>
              <a:rPr lang="en-US" dirty="0" smtClean="0">
                <a:solidFill>
                  <a:srgbClr val="002060"/>
                </a:solidFill>
                <a:latin typeface="Sylfaen" panose="010A0502050306030303" pitchFamily="18" charset="0"/>
              </a:rPr>
              <a:t>The</a:t>
            </a:r>
            <a:r>
              <a:rPr lang="en-US" dirty="0">
                <a:solidFill>
                  <a:srgbClr val="002060"/>
                </a:solidFill>
                <a:latin typeface="Sylfaen" panose="010A0502050306030303" pitchFamily="18" charset="0"/>
              </a:rPr>
              <a:t> Georgian Academy of Agricultural </a:t>
            </a:r>
            <a:r>
              <a:rPr lang="en-US" dirty="0" smtClean="0">
                <a:solidFill>
                  <a:srgbClr val="002060"/>
                </a:solidFill>
                <a:latin typeface="Sylfaen" panose="010A0502050306030303" pitchFamily="18" charset="0"/>
              </a:rPr>
              <a:t>Sciences</a:t>
            </a:r>
            <a:r>
              <a:rPr lang="en-US"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 </a:t>
            </a:r>
          </a:p>
          <a:p>
            <a:pPr marL="3543300" lvl="7" indent="-342900">
              <a:spcAft>
                <a:spcPts val="800"/>
              </a:spcAft>
              <a:buFont typeface="Wingdings" panose="05000000000000000000" pitchFamily="2" charset="2"/>
              <a:buChar char="§"/>
            </a:pPr>
            <a:r>
              <a:rPr lang="en-US" dirty="0" smtClean="0">
                <a:solidFill>
                  <a:srgbClr val="002060"/>
                </a:solidFill>
                <a:latin typeface="Sylfaen" panose="010A0502050306030303" pitchFamily="18" charset="0"/>
                <a:ea typeface="Calibri" panose="020F0502020204030204" pitchFamily="34" charset="0"/>
                <a:cs typeface="Times New Roman" panose="02020603050405020304" pitchFamily="18" charset="0"/>
              </a:rPr>
              <a:t>National Museum of Georgia</a:t>
            </a:r>
          </a:p>
          <a:p>
            <a:pPr algn="ctr">
              <a:lnSpc>
                <a:spcPct val="107000"/>
              </a:lnSpc>
              <a:spcAft>
                <a:spcPts val="800"/>
              </a:spcAft>
            </a:pPr>
            <a:r>
              <a:rPr lang="en-US" sz="2200"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Since 2016 Production and Hosting of Georgian </a:t>
            </a:r>
            <a:r>
              <a:rPr lang="en-US" sz="2200" b="1" dirty="0">
                <a:solidFill>
                  <a:srgbClr val="FF3300"/>
                </a:solidFill>
                <a:latin typeface="Sylfaen" panose="010A0502050306030303" pitchFamily="18" charset="0"/>
                <a:ea typeface="Calibri" panose="020F0502020204030204" pitchFamily="34" charset="0"/>
                <a:cs typeface="Times New Roman" panose="02020603050405020304" pitchFamily="18" charset="0"/>
              </a:rPr>
              <a:t>J</a:t>
            </a:r>
            <a:r>
              <a:rPr lang="en-US" sz="2200" b="1" dirty="0" smtClean="0">
                <a:solidFill>
                  <a:srgbClr val="FF3300"/>
                </a:solidFill>
                <a:latin typeface="Sylfaen" panose="010A0502050306030303" pitchFamily="18" charset="0"/>
                <a:ea typeface="Calibri" panose="020F0502020204030204" pitchFamily="34" charset="0"/>
                <a:cs typeface="Times New Roman" panose="02020603050405020304" pitchFamily="18" charset="0"/>
              </a:rPr>
              <a:t>ournals by ELSEVIER</a:t>
            </a:r>
            <a:r>
              <a:rPr lang="en-US" sz="2200" b="1" dirty="0" smtClean="0">
                <a:solidFill>
                  <a:srgbClr val="FF9933"/>
                </a:solidFill>
                <a:latin typeface="Sylfaen" panose="010A0502050306030303" pitchFamily="18" charset="0"/>
                <a:ea typeface="Calibri" panose="020F0502020204030204" pitchFamily="34" charset="0"/>
                <a:cs typeface="Times New Roman" panose="02020603050405020304" pitchFamily="18" charset="0"/>
              </a:rPr>
              <a:t> </a:t>
            </a:r>
          </a:p>
          <a:p>
            <a:pPr marL="914400" lvl="1" indent="-457200">
              <a:lnSpc>
                <a:spcPct val="107000"/>
              </a:lnSpc>
              <a:spcAft>
                <a:spcPts val="800"/>
              </a:spcAft>
              <a:buFont typeface="+mj-lt"/>
              <a:buAutoNum type="arabicPeriod"/>
            </a:pPr>
            <a:r>
              <a:rPr lang="en-GB" sz="2000" dirty="0">
                <a:solidFill>
                  <a:srgbClr val="002060"/>
                </a:solidFill>
                <a:latin typeface="Sylfaen" pitchFamily="18" charset="0"/>
              </a:rPr>
              <a:t>Transactions of A. </a:t>
            </a:r>
            <a:r>
              <a:rPr lang="en-GB" sz="2000" dirty="0" err="1">
                <a:solidFill>
                  <a:srgbClr val="002060"/>
                </a:solidFill>
                <a:latin typeface="Sylfaen" pitchFamily="18" charset="0"/>
              </a:rPr>
              <a:t>Razmadze</a:t>
            </a:r>
            <a:r>
              <a:rPr lang="en-GB" sz="2000" dirty="0">
                <a:solidFill>
                  <a:srgbClr val="002060"/>
                </a:solidFill>
                <a:latin typeface="Sylfaen" pitchFamily="18" charset="0"/>
              </a:rPr>
              <a:t> Mathematical </a:t>
            </a:r>
            <a:r>
              <a:rPr lang="en-GB" sz="2000" dirty="0" smtClean="0">
                <a:solidFill>
                  <a:srgbClr val="002060"/>
                </a:solidFill>
                <a:latin typeface="Sylfaen" pitchFamily="18" charset="0"/>
              </a:rPr>
              <a:t>Institute, Tbilisi State University</a:t>
            </a:r>
            <a:endParaRPr lang="en-GB" sz="2000" dirty="0">
              <a:solidFill>
                <a:srgbClr val="002060"/>
              </a:solidFill>
              <a:latin typeface="Sylfaen" pitchFamily="18" charset="0"/>
            </a:endParaRPr>
          </a:p>
          <a:p>
            <a:pPr marL="914400" lvl="1" indent="-457200">
              <a:lnSpc>
                <a:spcPct val="107000"/>
              </a:lnSpc>
              <a:spcAft>
                <a:spcPts val="800"/>
              </a:spcAft>
              <a:buFont typeface="+mj-lt"/>
              <a:buAutoNum type="arabicPeriod"/>
            </a:pPr>
            <a:r>
              <a:rPr lang="en-US" sz="2000" dirty="0" smtClean="0">
                <a:solidFill>
                  <a:srgbClr val="002060"/>
                </a:solidFill>
                <a:latin typeface="Sylfaen" panose="010A0502050306030303" pitchFamily="18" charset="0"/>
              </a:rPr>
              <a:t>Annals of Agrarian Science, Agricultural University</a:t>
            </a:r>
            <a:r>
              <a:rPr lang="en-US" sz="2000" b="1" dirty="0" smtClean="0">
                <a:solidFill>
                  <a:srgbClr val="002060"/>
                </a:solidFill>
                <a:latin typeface="Sylfaen" panose="010A0502050306030303" pitchFamily="18" charset="0"/>
              </a:rPr>
              <a:t> </a:t>
            </a:r>
          </a:p>
          <a:p>
            <a:pPr lvl="1">
              <a:lnSpc>
                <a:spcPct val="107000"/>
              </a:lnSpc>
              <a:spcAft>
                <a:spcPts val="800"/>
              </a:spcAft>
            </a:pPr>
            <a:endParaRPr lang="en-US" sz="2000" b="1" dirty="0">
              <a:solidFill>
                <a:srgbClr val="002060"/>
              </a:solidFill>
              <a:latin typeface="Sylfaen" panose="010A0502050306030303" pitchFamily="18" charset="0"/>
            </a:endParaRPr>
          </a:p>
          <a:p>
            <a:pPr marL="342900" indent="-342900">
              <a:lnSpc>
                <a:spcPct val="107000"/>
              </a:lnSpc>
              <a:spcAft>
                <a:spcPts val="800"/>
              </a:spcAft>
              <a:buFont typeface="Wingdings" panose="05000000000000000000" pitchFamily="2" charset="2"/>
              <a:buChar char="Ø"/>
            </a:pPr>
            <a:r>
              <a:rPr lang="en-US" sz="2000" b="1" dirty="0" err="1" smtClean="0">
                <a:solidFill>
                  <a:srgbClr val="FF3300"/>
                </a:solidFill>
                <a:latin typeface="Garamond" panose="02020404030301010803" pitchFamily="18" charset="0"/>
              </a:rPr>
              <a:t>SciVal</a:t>
            </a:r>
            <a:r>
              <a:rPr lang="en-US" sz="2000" b="1" dirty="0" smtClean="0">
                <a:solidFill>
                  <a:srgbClr val="FF3300"/>
                </a:solidFill>
                <a:latin typeface="Garamond" panose="02020404030301010803" pitchFamily="18" charset="0"/>
              </a:rPr>
              <a:t> Reviewer Finder </a:t>
            </a:r>
            <a:r>
              <a:rPr lang="en-US" sz="2000" b="1" dirty="0" smtClean="0">
                <a:solidFill>
                  <a:srgbClr val="FF3300"/>
                </a:solidFill>
                <a:latin typeface="Sylfaen" panose="010A0502050306030303" pitchFamily="18" charset="0"/>
              </a:rPr>
              <a:t>–  </a:t>
            </a:r>
            <a:r>
              <a:rPr lang="en-US" sz="2000" dirty="0" smtClean="0">
                <a:solidFill>
                  <a:srgbClr val="FF3300"/>
                </a:solidFill>
                <a:latin typeface="Sylfaen" panose="010A0502050306030303" pitchFamily="18" charset="0"/>
              </a:rPr>
              <a:t>enabling SRNSF to find experts referring to their science productivity, directions,  abstracts and key words. </a:t>
            </a:r>
          </a:p>
        </p:txBody>
      </p:sp>
      <p:sp>
        <p:nvSpPr>
          <p:cNvPr id="3" name="Rectangle 2"/>
          <p:cNvSpPr/>
          <p:nvPr/>
        </p:nvSpPr>
        <p:spPr>
          <a:xfrm>
            <a:off x="9492686" y="4248893"/>
            <a:ext cx="2565779" cy="2083519"/>
          </a:xfrm>
          <a:prstGeom prst="rect">
            <a:avLst/>
          </a:prstGeom>
          <a:ln>
            <a:solidFill>
              <a:srgbClr val="FF3300"/>
            </a:solidFill>
          </a:ln>
        </p:spPr>
        <p:txBody>
          <a:bodyPr wrap="square">
            <a:spAutoFit/>
          </a:bodyPr>
          <a:lstStyle/>
          <a:p>
            <a:pPr marL="285750" indent="-285750" algn="r">
              <a:lnSpc>
                <a:spcPct val="107000"/>
              </a:lnSpc>
              <a:spcAft>
                <a:spcPts val="800"/>
              </a:spcAft>
              <a:buFont typeface="Arial" panose="020B0604020202020204" pitchFamily="34" charset="0"/>
              <a:buChar char="•"/>
            </a:pPr>
            <a:endParaRPr lang="en-US" sz="1600" b="1" dirty="0">
              <a:solidFill>
                <a:srgbClr val="1A3859"/>
              </a:solidFill>
              <a:latin typeface="Sylfaen" panose="010A0502050306030303" pitchFamily="18" charset="0"/>
            </a:endParaRPr>
          </a:p>
          <a:p>
            <a:pPr marL="342900" indent="-342900" algn="r">
              <a:lnSpc>
                <a:spcPct val="107000"/>
              </a:lnSpc>
              <a:spcAft>
                <a:spcPts val="800"/>
              </a:spcAft>
              <a:buFont typeface="Arial" panose="020B0604020202020204" pitchFamily="34" charset="0"/>
              <a:buChar char="•"/>
            </a:pPr>
            <a:r>
              <a:rPr lang="en-US" sz="1600" b="1" dirty="0" smtClean="0">
                <a:solidFill>
                  <a:schemeClr val="accent2"/>
                </a:solidFill>
                <a:latin typeface="Sylfaen" panose="010A0502050306030303" pitchFamily="18" charset="0"/>
              </a:rPr>
              <a:t>Annual STI Forums</a:t>
            </a:r>
          </a:p>
          <a:p>
            <a:pPr marL="342900" indent="-342900" algn="r">
              <a:lnSpc>
                <a:spcPct val="107000"/>
              </a:lnSpc>
              <a:spcAft>
                <a:spcPts val="800"/>
              </a:spcAft>
              <a:buFont typeface="Arial" panose="020B0604020202020204" pitchFamily="34" charset="0"/>
              <a:buChar char="•"/>
            </a:pPr>
            <a:r>
              <a:rPr lang="en-US" sz="1600" b="1" dirty="0" smtClean="0">
                <a:solidFill>
                  <a:schemeClr val="accent2"/>
                </a:solidFill>
                <a:latin typeface="Sylfaen" panose="010A0502050306030303" pitchFamily="18" charset="0"/>
              </a:rPr>
              <a:t>ELS Info Days</a:t>
            </a:r>
          </a:p>
          <a:p>
            <a:pPr marL="342900" indent="-342900" algn="r">
              <a:lnSpc>
                <a:spcPct val="107000"/>
              </a:lnSpc>
              <a:spcAft>
                <a:spcPts val="800"/>
              </a:spcAft>
              <a:buFont typeface="Arial" panose="020B0604020202020204" pitchFamily="34" charset="0"/>
              <a:buChar char="•"/>
            </a:pPr>
            <a:r>
              <a:rPr lang="en-US" sz="1600" b="1" dirty="0" smtClean="0">
                <a:solidFill>
                  <a:schemeClr val="accent2"/>
                </a:solidFill>
                <a:latin typeface="Sylfaen" panose="010A0502050306030303" pitchFamily="18" charset="0"/>
              </a:rPr>
              <a:t>Trainings and Workshops</a:t>
            </a:r>
          </a:p>
          <a:p>
            <a:pPr marL="342900" indent="-342900" algn="r">
              <a:lnSpc>
                <a:spcPct val="107000"/>
              </a:lnSpc>
              <a:spcAft>
                <a:spcPts val="800"/>
              </a:spcAft>
              <a:buFont typeface="Arial" panose="020B0604020202020204" pitchFamily="34" charset="0"/>
              <a:buChar char="•"/>
            </a:pPr>
            <a:r>
              <a:rPr lang="en-US" sz="1600" b="1" dirty="0" smtClean="0">
                <a:solidFill>
                  <a:schemeClr val="accent2"/>
                </a:solidFill>
                <a:latin typeface="Sylfaen" panose="010A0502050306030303" pitchFamily="18" charset="0"/>
              </a:rPr>
              <a:t>Capacity Building</a:t>
            </a:r>
            <a:endParaRPr lang="en-US" sz="1600" b="1" dirty="0">
              <a:solidFill>
                <a:schemeClr val="accent2"/>
              </a:solidFill>
              <a:latin typeface="Sylfaen" panose="010A0502050306030303" pitchFamily="18" charset="0"/>
            </a:endParaRPr>
          </a:p>
        </p:txBody>
      </p:sp>
    </p:spTree>
    <p:extLst>
      <p:ext uri="{BB962C8B-B14F-4D97-AF65-F5344CB8AC3E}">
        <p14:creationId xmlns:p14="http://schemas.microsoft.com/office/powerpoint/2010/main" val="48889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1415" y="1018572"/>
            <a:ext cx="9362893" cy="2488903"/>
          </a:xfrm>
        </p:spPr>
        <p:txBody>
          <a:bodyPr rtlCol="0">
            <a:noAutofit/>
          </a:bodyPr>
          <a:lstStyle/>
          <a:p>
            <a:pPr lvl="0" algn="l"/>
            <a:r>
              <a:rPr lang="en-US" sz="2000" b="1" dirty="0">
                <a:solidFill>
                  <a:srgbClr val="002060"/>
                </a:solidFill>
              </a:rPr>
              <a:t>“Joint Research and Education </a:t>
            </a:r>
            <a:r>
              <a:rPr lang="en-US" sz="2000" b="1" dirty="0" err="1">
                <a:solidFill>
                  <a:srgbClr val="002060"/>
                </a:solidFill>
              </a:rPr>
              <a:t>Programme</a:t>
            </a:r>
            <a:r>
              <a:rPr lang="en-US" sz="2000" b="1" dirty="0">
                <a:solidFill>
                  <a:srgbClr val="002060"/>
                </a:solidFill>
              </a:rPr>
              <a:t>”, partner </a:t>
            </a:r>
            <a:r>
              <a:rPr lang="en-US" sz="2000" b="1" dirty="0" err="1">
                <a:solidFill>
                  <a:srgbClr val="002060"/>
                </a:solidFill>
              </a:rPr>
              <a:t>Forschungszentrum</a:t>
            </a:r>
            <a:r>
              <a:rPr lang="en-US" sz="2000" b="1" dirty="0">
                <a:solidFill>
                  <a:srgbClr val="002060"/>
                </a:solidFill>
              </a:rPr>
              <a:t> </a:t>
            </a:r>
            <a:r>
              <a:rPr lang="en-US" sz="2000" b="1" dirty="0" err="1">
                <a:solidFill>
                  <a:srgbClr val="002060"/>
                </a:solidFill>
              </a:rPr>
              <a:t>Jülich</a:t>
            </a:r>
            <a:r>
              <a:rPr lang="en-US" sz="2000" b="1" dirty="0">
                <a:solidFill>
                  <a:srgbClr val="002060"/>
                </a:solidFill>
              </a:rPr>
              <a:t> (Germany) </a:t>
            </a:r>
            <a:r>
              <a:rPr lang="en-US" sz="2000" dirty="0">
                <a:solidFill>
                  <a:srgbClr val="002060"/>
                </a:solidFill>
              </a:rPr>
              <a:t/>
            </a:r>
            <a:br>
              <a:rPr lang="en-US" sz="2000" dirty="0">
                <a:solidFill>
                  <a:srgbClr val="002060"/>
                </a:solidFill>
              </a:rPr>
            </a:br>
            <a:r>
              <a:rPr lang="en-US" sz="2000" dirty="0">
                <a:solidFill>
                  <a:srgbClr val="002060"/>
                </a:solidFill>
              </a:rPr>
              <a:t>thematic priorities: </a:t>
            </a:r>
            <a:r>
              <a:rPr lang="en-US" sz="2000" dirty="0" smtClean="0">
                <a:solidFill>
                  <a:srgbClr val="002060"/>
                </a:solidFill>
              </a:rPr>
              <a:t>Mathematics</a:t>
            </a:r>
            <a:r>
              <a:rPr lang="en-US" sz="2000" dirty="0">
                <a:solidFill>
                  <a:srgbClr val="002060"/>
                </a:solidFill>
              </a:rPr>
              <a:t>; Information Technologies; Natural Sciences; Engineering Sciences; Life Science and </a:t>
            </a:r>
            <a:r>
              <a:rPr lang="en-US" sz="2000" dirty="0" smtClean="0">
                <a:solidFill>
                  <a:srgbClr val="002060"/>
                </a:solidFill>
              </a:rPr>
              <a:t>Health.</a:t>
            </a:r>
          </a:p>
          <a:p>
            <a:pPr marL="342900" lvl="0" indent="-342900" algn="l">
              <a:buFont typeface="Wingdings" panose="05000000000000000000" pitchFamily="2" charset="2"/>
              <a:buChar char="Ø"/>
            </a:pPr>
            <a:r>
              <a:rPr lang="en-US" sz="2000" dirty="0" smtClean="0">
                <a:solidFill>
                  <a:srgbClr val="002060"/>
                </a:solidFill>
              </a:rPr>
              <a:t>MA </a:t>
            </a:r>
            <a:r>
              <a:rPr lang="en-US" sz="2000" dirty="0">
                <a:solidFill>
                  <a:srgbClr val="002060"/>
                </a:solidFill>
              </a:rPr>
              <a:t>and PhD Students’ </a:t>
            </a:r>
            <a:r>
              <a:rPr lang="en-US" sz="2000" b="1" dirty="0">
                <a:solidFill>
                  <a:srgbClr val="002060"/>
                </a:solidFill>
              </a:rPr>
              <a:t>Fellowships</a:t>
            </a:r>
            <a:r>
              <a:rPr lang="en-US" sz="2000" dirty="0">
                <a:solidFill>
                  <a:srgbClr val="002060"/>
                </a:solidFill>
              </a:rPr>
              <a:t> (since 2012</a:t>
            </a:r>
            <a:r>
              <a:rPr lang="en-US" sz="2000" dirty="0" smtClean="0">
                <a:solidFill>
                  <a:srgbClr val="002060"/>
                </a:solidFill>
              </a:rPr>
              <a:t>)</a:t>
            </a:r>
          </a:p>
          <a:p>
            <a:pPr marL="342900" indent="-342900" algn="l">
              <a:buFont typeface="Wingdings" panose="05000000000000000000" pitchFamily="2" charset="2"/>
              <a:buChar char="Ø"/>
            </a:pPr>
            <a:r>
              <a:rPr lang="en-US" sz="2000" b="1" dirty="0">
                <a:solidFill>
                  <a:srgbClr val="002060"/>
                </a:solidFill>
              </a:rPr>
              <a:t>SMART EDM Lab </a:t>
            </a:r>
            <a:r>
              <a:rPr lang="en-US" sz="2000" b="1" dirty="0" smtClean="0">
                <a:solidFill>
                  <a:srgbClr val="002060"/>
                </a:solidFill>
              </a:rPr>
              <a:t>at Tbilisi State University </a:t>
            </a:r>
            <a:r>
              <a:rPr lang="en-US" sz="2000" dirty="0" smtClean="0">
                <a:solidFill>
                  <a:srgbClr val="002060"/>
                </a:solidFill>
              </a:rPr>
              <a:t>(from </a:t>
            </a:r>
            <a:r>
              <a:rPr lang="en-US" sz="2000" dirty="0">
                <a:solidFill>
                  <a:srgbClr val="002060"/>
                </a:solidFill>
              </a:rPr>
              <a:t>2016)</a:t>
            </a:r>
          </a:p>
          <a:p>
            <a:pPr marL="342900" lvl="0" indent="-342900" algn="l">
              <a:buFont typeface="Arial" panose="020B0604020202020204" pitchFamily="34" charset="0"/>
              <a:buChar char="•"/>
            </a:pPr>
            <a:endParaRPr lang="en-US" sz="2000" dirty="0">
              <a:solidFill>
                <a:srgbClr val="002060"/>
              </a:solidFill>
            </a:endParaRPr>
          </a:p>
          <a:p>
            <a:pPr marL="457200" indent="-457200" algn="l" eaLnBrk="1" fontAlgn="auto" hangingPunct="1">
              <a:lnSpc>
                <a:spcPct val="100000"/>
              </a:lnSpc>
              <a:spcAft>
                <a:spcPts val="600"/>
              </a:spcAft>
              <a:defRPr/>
            </a:pPr>
            <a:endParaRPr lang="en-US" sz="2300" dirty="0" smtClean="0">
              <a:solidFill>
                <a:schemeClr val="accent5">
                  <a:lumMod val="50000"/>
                </a:schemeClr>
              </a:solidFill>
            </a:endParaRPr>
          </a:p>
          <a:p>
            <a:pPr marL="457200" indent="-457200" algn="l" eaLnBrk="1" fontAlgn="auto" hangingPunct="1">
              <a:lnSpc>
                <a:spcPct val="100000"/>
              </a:lnSpc>
              <a:spcAft>
                <a:spcPts val="600"/>
              </a:spcAft>
              <a:buFont typeface="Arial" panose="020B0604020202020204" pitchFamily="34" charset="0"/>
              <a:buChar char="•"/>
              <a:defRPr/>
            </a:pPr>
            <a:endParaRPr lang="en-US" sz="2300" dirty="0">
              <a:solidFill>
                <a:schemeClr val="accent5">
                  <a:lumMod val="50000"/>
                </a:schemeClr>
              </a:solidFill>
            </a:endParaRPr>
          </a:p>
          <a:p>
            <a:pPr marL="342900" indent="-342900" algn="l" eaLnBrk="1" fontAlgn="auto" hangingPunct="1">
              <a:lnSpc>
                <a:spcPct val="100000"/>
              </a:lnSpc>
              <a:spcBef>
                <a:spcPts val="600"/>
              </a:spcBef>
              <a:spcAft>
                <a:spcPts val="600"/>
              </a:spcAft>
              <a:buFont typeface="Arial" panose="020B0604020202020204" pitchFamily="34" charset="0"/>
              <a:buChar char="•"/>
              <a:defRPr/>
            </a:pPr>
            <a:endParaRPr lang="ka-GE" sz="2300" b="1" dirty="0" smtClean="0">
              <a:solidFill>
                <a:schemeClr val="accent5">
                  <a:lumMod val="50000"/>
                </a:schemeClr>
              </a:solidFill>
              <a:latin typeface="Garamond" panose="02020404030301010803" pitchFamily="18" charset="0"/>
            </a:endParaRPr>
          </a:p>
        </p:txBody>
      </p:sp>
      <p:sp>
        <p:nvSpPr>
          <p:cNvPr id="7" name="Rounded Rectangle 6"/>
          <p:cNvSpPr/>
          <p:nvPr/>
        </p:nvSpPr>
        <p:spPr>
          <a:xfrm>
            <a:off x="8038531" y="1018572"/>
            <a:ext cx="4153469" cy="2488903"/>
          </a:xfrm>
          <a:prstGeom prst="roundRect">
            <a:avLst>
              <a:gd name="adj" fmla="val 10000"/>
            </a:avLst>
          </a:prstGeom>
          <a:blipFill rotWithShape="0">
            <a:blip/>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Title 1"/>
          <p:cNvSpPr txBox="1">
            <a:spLocks/>
          </p:cNvSpPr>
          <p:nvPr/>
        </p:nvSpPr>
        <p:spPr>
          <a:xfrm>
            <a:off x="0" y="3643396"/>
            <a:ext cx="12192000" cy="625476"/>
          </a:xfrm>
          <a:prstGeom prst="rect">
            <a:avLst/>
          </a:prstGeom>
          <a:solidFill>
            <a:srgbClr val="1A3859"/>
          </a:solidFill>
        </p:spPr>
        <p:style>
          <a:lnRef idx="2">
            <a:schemeClr val="accent5">
              <a:shade val="50000"/>
            </a:schemeClr>
          </a:lnRef>
          <a:fillRef idx="1">
            <a:schemeClr val="accent5"/>
          </a:fillRef>
          <a:effectRef idx="0">
            <a:schemeClr val="accent5"/>
          </a:effectRef>
          <a:fontRef idx="minor">
            <a:schemeClr val="lt1"/>
          </a:fontRef>
        </p:style>
        <p:txBody>
          <a:bodyPr anchor="ctr">
            <a:normAutofit fontScale="97500"/>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spcAft>
                <a:spcPts val="0"/>
              </a:spcAft>
              <a:defRPr/>
            </a:pPr>
            <a:r>
              <a:rPr lang="en-US" sz="3600" b="1" dirty="0" smtClean="0">
                <a:solidFill>
                  <a:schemeClr val="bg1"/>
                </a:solidFill>
              </a:rPr>
              <a:t>New Partners (from 2016)</a:t>
            </a:r>
            <a:endParaRPr lang="en-US" sz="3500" b="1" dirty="0">
              <a:solidFill>
                <a:schemeClr val="bg1"/>
              </a:solidFill>
            </a:endParaRPr>
          </a:p>
        </p:txBody>
      </p:sp>
      <p:sp>
        <p:nvSpPr>
          <p:cNvPr id="9" name="Subtitle 2"/>
          <p:cNvSpPr txBox="1">
            <a:spLocks/>
          </p:cNvSpPr>
          <p:nvPr/>
        </p:nvSpPr>
        <p:spPr>
          <a:xfrm>
            <a:off x="371414" y="4555618"/>
            <a:ext cx="11461195" cy="179059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200000"/>
              </a:lnSpc>
              <a:buFont typeface="Wingdings" panose="05000000000000000000" pitchFamily="2" charset="2"/>
              <a:buChar char="Ø"/>
            </a:pPr>
            <a:r>
              <a:rPr lang="en-US" b="1" dirty="0" smtClean="0">
                <a:solidFill>
                  <a:srgbClr val="0070C0"/>
                </a:solidFill>
              </a:rPr>
              <a:t>DAAD – Joint Fellowships for PhD Students and Post-Docs</a:t>
            </a:r>
          </a:p>
          <a:p>
            <a:pPr marL="342900" indent="-342900" algn="l">
              <a:lnSpc>
                <a:spcPct val="200000"/>
              </a:lnSpc>
              <a:buFont typeface="Wingdings" panose="05000000000000000000" pitchFamily="2" charset="2"/>
              <a:buChar char="Ø"/>
            </a:pPr>
            <a:r>
              <a:rPr lang="en-US" b="1" dirty="0" err="1">
                <a:solidFill>
                  <a:srgbClr val="0070C0"/>
                </a:solidFill>
              </a:rPr>
              <a:t>V</a:t>
            </a:r>
            <a:r>
              <a:rPr lang="en-US" b="1" dirty="0" err="1" smtClean="0">
                <a:solidFill>
                  <a:srgbClr val="0070C0"/>
                </a:solidFill>
              </a:rPr>
              <a:t>olksvagen</a:t>
            </a:r>
            <a:r>
              <a:rPr lang="en-US" b="1" dirty="0" smtClean="0">
                <a:solidFill>
                  <a:srgbClr val="0070C0"/>
                </a:solidFill>
              </a:rPr>
              <a:t> Foundation – Joint PhD </a:t>
            </a:r>
            <a:r>
              <a:rPr lang="en-US" b="1" dirty="0" err="1" smtClean="0">
                <a:solidFill>
                  <a:srgbClr val="0070C0"/>
                </a:solidFill>
              </a:rPr>
              <a:t>Programmes</a:t>
            </a:r>
            <a:endParaRPr lang="en-US" b="1" dirty="0" smtClean="0">
              <a:solidFill>
                <a:srgbClr val="0070C0"/>
              </a:solidFill>
            </a:endParaRPr>
          </a:p>
          <a:p>
            <a:pPr marL="457200" indent="-457200" algn="l">
              <a:lnSpc>
                <a:spcPct val="100000"/>
              </a:lnSpc>
              <a:spcAft>
                <a:spcPts val="600"/>
              </a:spcAft>
              <a:defRPr/>
            </a:pPr>
            <a:endParaRPr lang="en-US" dirty="0" smtClean="0">
              <a:solidFill>
                <a:srgbClr val="0070C0"/>
              </a:solidFill>
            </a:endParaRPr>
          </a:p>
          <a:p>
            <a:pPr marL="457200" indent="-457200" algn="l">
              <a:lnSpc>
                <a:spcPct val="100000"/>
              </a:lnSpc>
              <a:spcAft>
                <a:spcPts val="600"/>
              </a:spcAft>
              <a:buFont typeface="Arial" panose="020B0604020202020204" pitchFamily="34" charset="0"/>
              <a:buChar char="•"/>
              <a:defRPr/>
            </a:pPr>
            <a:endParaRPr lang="en-US" sz="2300" dirty="0" smtClean="0">
              <a:solidFill>
                <a:schemeClr val="accent5">
                  <a:lumMod val="50000"/>
                </a:schemeClr>
              </a:solidFill>
            </a:endParaRPr>
          </a:p>
          <a:p>
            <a:pPr marL="342900" indent="-342900" algn="l">
              <a:lnSpc>
                <a:spcPct val="100000"/>
              </a:lnSpc>
              <a:spcBef>
                <a:spcPts val="600"/>
              </a:spcBef>
              <a:spcAft>
                <a:spcPts val="600"/>
              </a:spcAft>
              <a:buFont typeface="Arial" panose="020B0604020202020204" pitchFamily="34" charset="0"/>
              <a:buChar char="•"/>
              <a:defRPr/>
            </a:pPr>
            <a:endParaRPr lang="ka-GE" sz="2300" b="1" dirty="0" smtClean="0">
              <a:solidFill>
                <a:schemeClr val="accent5">
                  <a:lumMod val="50000"/>
                </a:schemeClr>
              </a:solidFill>
              <a:latin typeface="Garamond" panose="02020404030301010803" pitchFamily="18" charset="0"/>
            </a:endParaRPr>
          </a:p>
        </p:txBody>
      </p:sp>
      <p:sp>
        <p:nvSpPr>
          <p:cNvPr id="10" name="Title 1"/>
          <p:cNvSpPr txBox="1">
            <a:spLocks/>
          </p:cNvSpPr>
          <p:nvPr/>
        </p:nvSpPr>
        <p:spPr>
          <a:xfrm>
            <a:off x="8022" y="16627"/>
            <a:ext cx="12192000" cy="625476"/>
          </a:xfrm>
          <a:prstGeom prst="rect">
            <a:avLst/>
          </a:prstGeom>
          <a:solidFill>
            <a:srgbClr val="FF9933"/>
          </a:solidFill>
        </p:spPr>
        <p:style>
          <a:lnRef idx="2">
            <a:schemeClr val="accent5">
              <a:shade val="50000"/>
            </a:schemeClr>
          </a:lnRef>
          <a:fillRef idx="1">
            <a:schemeClr val="accent5"/>
          </a:fillRef>
          <a:effectRef idx="0">
            <a:schemeClr val="accent5"/>
          </a:effectRef>
          <a:fontRef idx="minor">
            <a:schemeClr val="lt1"/>
          </a:fontRef>
        </p:style>
        <p:txBody>
          <a:bodyPr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00000"/>
              </a:lnSpc>
              <a:defRPr/>
            </a:pPr>
            <a:r>
              <a:rPr lang="en-US" sz="3300" b="1" dirty="0" smtClean="0">
                <a:solidFill>
                  <a:srgbClr val="002060"/>
                </a:solidFill>
              </a:rPr>
              <a:t>Georgian – German Cooperation (since 2012)</a:t>
            </a:r>
            <a:endParaRPr lang="en-US" sz="3300" b="1" dirty="0">
              <a:solidFill>
                <a:srgbClr val="002060"/>
              </a:solidFill>
            </a:endParaRPr>
          </a:p>
        </p:txBody>
      </p:sp>
    </p:spTree>
    <p:extLst>
      <p:ext uri="{BB962C8B-B14F-4D97-AF65-F5344CB8AC3E}">
        <p14:creationId xmlns:p14="http://schemas.microsoft.com/office/powerpoint/2010/main" val="337638049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40780"/>
          </a:xfr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oAutofit/>
          </a:bodyPr>
          <a:lstStyle/>
          <a:p>
            <a:pPr algn="ctr"/>
            <a:r>
              <a:rPr lang="en-US" sz="3200" dirty="0" smtClean="0">
                <a:ea typeface="Times New Roman" pitchFamily="18" charset="0"/>
                <a:cs typeface="Times New Roman" pitchFamily="18" charset="0"/>
              </a:rPr>
              <a:t/>
            </a:r>
            <a:br>
              <a:rPr lang="en-US" sz="3200" dirty="0" smtClean="0">
                <a:ea typeface="Times New Roman" pitchFamily="18" charset="0"/>
                <a:cs typeface="Times New Roman" pitchFamily="18" charset="0"/>
              </a:rPr>
            </a:br>
            <a:r>
              <a:rPr lang="en-US" sz="3200" dirty="0" smtClean="0">
                <a:ea typeface="Times New Roman" pitchFamily="18" charset="0"/>
                <a:cs typeface="Times New Roman" pitchFamily="18" charset="0"/>
              </a:rPr>
              <a:t/>
            </a:r>
            <a:br>
              <a:rPr lang="en-US" sz="3200" dirty="0" smtClean="0">
                <a:ea typeface="Times New Roman" pitchFamily="18" charset="0"/>
                <a:cs typeface="Times New Roman" pitchFamily="18" charset="0"/>
              </a:rPr>
            </a:br>
            <a:r>
              <a:rPr lang="en-US" sz="3600" b="1" dirty="0" smtClean="0"/>
              <a:t>Outline of Presentation</a:t>
            </a:r>
            <a:r>
              <a:rPr lang="en-US" sz="3200" b="1" dirty="0" smtClean="0">
                <a:ea typeface="Times New Roman" pitchFamily="18" charset="0"/>
                <a:cs typeface="Times New Roman" pitchFamily="18" charset="0"/>
              </a:rPr>
              <a:t/>
            </a:r>
            <a:br>
              <a:rPr lang="en-US" sz="3200" b="1" dirty="0" smtClean="0">
                <a:ea typeface="Times New Roman" pitchFamily="18" charset="0"/>
                <a:cs typeface="Times New Roman" pitchFamily="18" charset="0"/>
              </a:rPr>
            </a:br>
            <a:r>
              <a:rPr lang="ru-RU" sz="3200" b="1" dirty="0" smtClean="0">
                <a:cs typeface="Arial" pitchFamily="34" charset="0"/>
              </a:rPr>
              <a:t/>
            </a:r>
            <a:br>
              <a:rPr lang="ru-RU" sz="3200" b="1" dirty="0" smtClean="0">
                <a:cs typeface="Arial" pitchFamily="34" charset="0"/>
              </a:rPr>
            </a:br>
            <a:endParaRPr lang="ru-RU" sz="3200" b="1" dirty="0"/>
          </a:p>
        </p:txBody>
      </p:sp>
      <p:sp>
        <p:nvSpPr>
          <p:cNvPr id="4" name="Rectangle 3"/>
          <p:cNvSpPr/>
          <p:nvPr/>
        </p:nvSpPr>
        <p:spPr>
          <a:xfrm>
            <a:off x="800994" y="878178"/>
            <a:ext cx="9577137" cy="5816977"/>
          </a:xfrm>
          <a:prstGeom prst="rect">
            <a:avLst/>
          </a:prstGeom>
          <a:solidFill>
            <a:schemeClr val="bg1"/>
          </a:solidFill>
        </p:spPr>
        <p:txBody>
          <a:bodyPr wrap="square">
            <a:spAutoFit/>
          </a:bodyPr>
          <a:lstStyle/>
          <a:p>
            <a:pPr marL="457200" lvl="0" indent="-457200">
              <a:lnSpc>
                <a:spcPct val="150000"/>
              </a:lnSpc>
              <a:spcAft>
                <a:spcPts val="1200"/>
              </a:spcAft>
              <a:buFont typeface="+mj-lt"/>
              <a:buAutoNum type="arabicPeriod"/>
            </a:pPr>
            <a:r>
              <a:rPr lang="en-US" sz="2600" dirty="0" smtClean="0">
                <a:solidFill>
                  <a:schemeClr val="accent5">
                    <a:lumMod val="50000"/>
                  </a:schemeClr>
                </a:solidFill>
              </a:rPr>
              <a:t>State of Art - Georgia’s international cooperation in STI system</a:t>
            </a:r>
          </a:p>
          <a:p>
            <a:pPr marL="457200" lvl="0" indent="-457200">
              <a:lnSpc>
                <a:spcPct val="150000"/>
              </a:lnSpc>
              <a:spcAft>
                <a:spcPts val="1200"/>
              </a:spcAft>
              <a:buFont typeface="+mj-lt"/>
              <a:buAutoNum type="arabicPeriod"/>
            </a:pPr>
            <a:r>
              <a:rPr lang="en-US" sz="2600" dirty="0" smtClean="0">
                <a:solidFill>
                  <a:schemeClr val="accent5">
                    <a:lumMod val="50000"/>
                  </a:schemeClr>
                </a:solidFill>
              </a:rPr>
              <a:t>SRNSF </a:t>
            </a:r>
            <a:r>
              <a:rPr lang="en-US" sz="2600" dirty="0" err="1" smtClean="0">
                <a:solidFill>
                  <a:schemeClr val="accent5">
                    <a:lumMod val="50000"/>
                  </a:schemeClr>
                </a:solidFill>
              </a:rPr>
              <a:t>Programmes</a:t>
            </a:r>
            <a:r>
              <a:rPr lang="en-US" sz="2600" dirty="0" smtClean="0">
                <a:solidFill>
                  <a:schemeClr val="accent5">
                    <a:lumMod val="50000"/>
                  </a:schemeClr>
                </a:solidFill>
              </a:rPr>
              <a:t>, Reforms and Latest Developments</a:t>
            </a:r>
          </a:p>
          <a:p>
            <a:pPr marL="457200" lvl="0" indent="-457200">
              <a:lnSpc>
                <a:spcPct val="150000"/>
              </a:lnSpc>
              <a:spcAft>
                <a:spcPts val="1200"/>
              </a:spcAft>
              <a:buFont typeface="+mj-lt"/>
              <a:buAutoNum type="arabicPeriod"/>
            </a:pPr>
            <a:r>
              <a:rPr lang="en-US" sz="2600" dirty="0" smtClean="0">
                <a:solidFill>
                  <a:schemeClr val="accent5">
                    <a:lumMod val="50000"/>
                  </a:schemeClr>
                </a:solidFill>
              </a:rPr>
              <a:t>SRNSF Bilateral Cooperation</a:t>
            </a:r>
          </a:p>
          <a:p>
            <a:pPr marL="457200" lvl="0" indent="-457200">
              <a:lnSpc>
                <a:spcPct val="150000"/>
              </a:lnSpc>
              <a:spcAft>
                <a:spcPts val="1200"/>
              </a:spcAft>
              <a:buFont typeface="+mj-lt"/>
              <a:buAutoNum type="arabicPeriod"/>
            </a:pPr>
            <a:r>
              <a:rPr lang="en-US" sz="2600" dirty="0" smtClean="0">
                <a:solidFill>
                  <a:schemeClr val="accent5">
                    <a:lumMod val="50000"/>
                  </a:schemeClr>
                </a:solidFill>
              </a:rPr>
              <a:t>SRNSF Multilateral Projects &amp; International Cooperation in Science Management</a:t>
            </a:r>
          </a:p>
          <a:p>
            <a:pPr marL="457200" lvl="0" indent="-457200">
              <a:lnSpc>
                <a:spcPct val="150000"/>
              </a:lnSpc>
              <a:spcAft>
                <a:spcPts val="1200"/>
              </a:spcAft>
              <a:buFont typeface="+mj-lt"/>
              <a:buAutoNum type="arabicPeriod"/>
            </a:pPr>
            <a:r>
              <a:rPr lang="en-US" sz="2600" dirty="0" smtClean="0">
                <a:solidFill>
                  <a:schemeClr val="accent5">
                    <a:lumMod val="50000"/>
                  </a:schemeClr>
                </a:solidFill>
              </a:rPr>
              <a:t>SRNSF Cooperation with German Partners</a:t>
            </a:r>
          </a:p>
          <a:p>
            <a:pPr marL="457200" lvl="0" indent="-457200">
              <a:lnSpc>
                <a:spcPct val="150000"/>
              </a:lnSpc>
              <a:spcAft>
                <a:spcPts val="1200"/>
              </a:spcAft>
              <a:buFont typeface="+mj-lt"/>
              <a:buAutoNum type="arabicPeriod"/>
            </a:pPr>
            <a:r>
              <a:rPr lang="en-US" sz="2600" dirty="0" smtClean="0">
                <a:solidFill>
                  <a:schemeClr val="accent5">
                    <a:lumMod val="50000"/>
                  </a:schemeClr>
                </a:solidFill>
              </a:rPr>
              <a:t>New Opportunities and Challenges</a:t>
            </a:r>
          </a:p>
          <a:p>
            <a:pPr marL="457200" lvl="0" indent="-457200">
              <a:lnSpc>
                <a:spcPct val="150000"/>
              </a:lnSpc>
              <a:spcAft>
                <a:spcPts val="1200"/>
              </a:spcAft>
              <a:buFont typeface="+mj-lt"/>
              <a:buAutoNum type="arabicPeriod"/>
            </a:pPr>
            <a:r>
              <a:rPr lang="en-US" sz="2600" dirty="0" smtClean="0">
                <a:solidFill>
                  <a:schemeClr val="accent5">
                    <a:lumMod val="50000"/>
                  </a:schemeClr>
                </a:solidFill>
              </a:rPr>
              <a:t>SRNSF updated agenda: vision and work plan</a:t>
            </a:r>
          </a:p>
        </p:txBody>
      </p:sp>
      <p:pic>
        <p:nvPicPr>
          <p:cNvPr id="6" name="Picture 5" descr="http://www.skinfitness-cosmetic.com/wp-content/uploads/2014/06/Science-of-beauty.jpg"/>
          <p:cNvPicPr>
            <a:picLocks noChangeAspect="1" noChangeArrowheads="1"/>
          </p:cNvPicPr>
          <p:nvPr/>
        </p:nvPicPr>
        <p:blipFill>
          <a:blip cstate="print">
            <a:duotone>
              <a:schemeClr val="accent5">
                <a:shade val="45000"/>
                <a:satMod val="135000"/>
              </a:schemeClr>
              <a:prstClr val="white"/>
            </a:duotone>
            <a:lum contrast="10000"/>
          </a:blip>
          <a:srcRect/>
          <a:stretch>
            <a:fillRect/>
          </a:stretch>
        </p:blipFill>
        <p:spPr bwMode="auto">
          <a:xfrm>
            <a:off x="7762875" y="4886787"/>
            <a:ext cx="4429125" cy="1971213"/>
          </a:xfrm>
          <a:prstGeom prst="rect">
            <a:avLst/>
          </a:prstGeom>
          <a:noFill/>
          <a:ln w="9525">
            <a:noFill/>
            <a:miter lim="800000"/>
            <a:headEnd/>
            <a:tailEnd/>
          </a:ln>
        </p:spPr>
      </p:pic>
      <p:pic>
        <p:nvPicPr>
          <p:cNvPr id="7" name="Picture 6" descr="content.jpg"/>
          <p:cNvPicPr/>
          <p:nvPr/>
        </p:nvPicPr>
        <p:blipFill>
          <a:blip cstate="print">
            <a:duotone>
              <a:schemeClr val="accent5">
                <a:shade val="45000"/>
                <a:satMod val="135000"/>
              </a:schemeClr>
              <a:prstClr val="white"/>
            </a:duotone>
          </a:blip>
          <a:stretch>
            <a:fillRect/>
          </a:stretch>
        </p:blipFill>
        <p:spPr>
          <a:xfrm>
            <a:off x="9946198" y="1029964"/>
            <a:ext cx="2245802" cy="2250219"/>
          </a:xfrm>
          <a:prstGeom prst="rect">
            <a:avLst/>
          </a:prstGeom>
        </p:spPr>
      </p:pic>
    </p:spTree>
    <p:extLst>
      <p:ext uri="{BB962C8B-B14F-4D97-AF65-F5344CB8AC3E}">
        <p14:creationId xmlns:p14="http://schemas.microsoft.com/office/powerpoint/2010/main" val="211722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94267"/>
            <a:ext cx="12056533" cy="6163733"/>
          </a:xfrm>
        </p:spPr>
        <p:txBody>
          <a:bodyPr numCol="2" rtlCol="0">
            <a:noAutofit/>
          </a:bodyPr>
          <a:lstStyle/>
          <a:p>
            <a:pPr marL="914400" lvl="1" indent="-457200" algn="l">
              <a:lnSpc>
                <a:spcPct val="100000"/>
              </a:lnSpc>
              <a:buFont typeface="+mj-lt"/>
              <a:buAutoNum type="arabicPeriod"/>
              <a:defRPr/>
            </a:pPr>
            <a:r>
              <a:rPr lang="en-US" sz="2200" b="1" dirty="0" err="1" smtClean="0">
                <a:solidFill>
                  <a:srgbClr val="002060"/>
                </a:solidFill>
              </a:rPr>
              <a:t>Juelich</a:t>
            </a:r>
            <a:r>
              <a:rPr lang="en-US" sz="2200" b="1" dirty="0" smtClean="0">
                <a:solidFill>
                  <a:srgbClr val="002060"/>
                </a:solidFill>
              </a:rPr>
              <a:t> – SRNSF joint PhD Fellowships</a:t>
            </a:r>
          </a:p>
          <a:p>
            <a:pPr marL="1257300" lvl="2" indent="-342900" algn="l">
              <a:lnSpc>
                <a:spcPct val="100000"/>
              </a:lnSpc>
              <a:buFont typeface="Arial" panose="020B0604020202020204" pitchFamily="34" charset="0"/>
              <a:buChar char="•"/>
              <a:defRPr/>
            </a:pPr>
            <a:r>
              <a:rPr lang="en-US" sz="2200" dirty="0" smtClean="0">
                <a:solidFill>
                  <a:srgbClr val="002060"/>
                </a:solidFill>
              </a:rPr>
              <a:t>3 years</a:t>
            </a:r>
            <a:endParaRPr lang="en-US" sz="2200" b="1" dirty="0" smtClean="0">
              <a:solidFill>
                <a:srgbClr val="002060"/>
              </a:solidFill>
            </a:endParaRPr>
          </a:p>
          <a:p>
            <a:pPr marL="1257300" lvl="2" indent="-342900" algn="l">
              <a:lnSpc>
                <a:spcPct val="100000"/>
              </a:lnSpc>
              <a:buFont typeface="Arial" panose="020B0604020202020204" pitchFamily="34" charset="0"/>
              <a:buChar char="•"/>
              <a:defRPr/>
            </a:pPr>
            <a:r>
              <a:rPr lang="en-US" sz="2200" dirty="0" smtClean="0">
                <a:solidFill>
                  <a:srgbClr val="002060"/>
                </a:solidFill>
              </a:rPr>
              <a:t>SRNSF ann. Budget 24 000 EUR (8 000 EUR per F. 3)</a:t>
            </a:r>
          </a:p>
          <a:p>
            <a:pPr marL="1257300" lvl="2" indent="-342900" algn="l">
              <a:lnSpc>
                <a:spcPct val="100000"/>
              </a:lnSpc>
              <a:buFont typeface="Arial" panose="020B0604020202020204" pitchFamily="34" charset="0"/>
              <a:buChar char="•"/>
              <a:defRPr/>
            </a:pPr>
            <a:endParaRPr lang="en-US" sz="2200" dirty="0" smtClean="0">
              <a:solidFill>
                <a:srgbClr val="002060"/>
              </a:solidFill>
            </a:endParaRPr>
          </a:p>
          <a:p>
            <a:pPr marL="914400" lvl="1" indent="-457200" algn="l">
              <a:lnSpc>
                <a:spcPct val="100000"/>
              </a:lnSpc>
              <a:buFont typeface="+mj-lt"/>
              <a:buAutoNum type="arabicPeriod"/>
              <a:defRPr/>
            </a:pPr>
            <a:r>
              <a:rPr lang="en-US" sz="2200" b="1" dirty="0" err="1" smtClean="0">
                <a:solidFill>
                  <a:srgbClr val="002060"/>
                </a:solidFill>
              </a:rPr>
              <a:t>Juelich</a:t>
            </a:r>
            <a:r>
              <a:rPr lang="en-US" sz="2200" b="1" dirty="0" smtClean="0">
                <a:solidFill>
                  <a:srgbClr val="002060"/>
                </a:solidFill>
              </a:rPr>
              <a:t> – SRNSF joint MA Fellowships</a:t>
            </a:r>
          </a:p>
          <a:p>
            <a:pPr marL="1257300" lvl="2" indent="-342900" algn="l">
              <a:lnSpc>
                <a:spcPct val="100000"/>
              </a:lnSpc>
              <a:buFont typeface="Arial" panose="020B0604020202020204" pitchFamily="34" charset="0"/>
              <a:buChar char="•"/>
              <a:defRPr/>
            </a:pPr>
            <a:r>
              <a:rPr lang="en-US" sz="2200" dirty="0" smtClean="0">
                <a:solidFill>
                  <a:srgbClr val="002060"/>
                </a:solidFill>
              </a:rPr>
              <a:t>1-2 years</a:t>
            </a:r>
            <a:endParaRPr lang="en-US" sz="2200" b="1" dirty="0">
              <a:solidFill>
                <a:srgbClr val="002060"/>
              </a:solidFill>
            </a:endParaRPr>
          </a:p>
          <a:p>
            <a:pPr marL="1257300" lvl="2" indent="-342900" algn="l">
              <a:lnSpc>
                <a:spcPct val="100000"/>
              </a:lnSpc>
              <a:buFont typeface="Arial" panose="020B0604020202020204" pitchFamily="34" charset="0"/>
              <a:buChar char="•"/>
              <a:defRPr/>
            </a:pPr>
            <a:r>
              <a:rPr lang="en-US" sz="2200" dirty="0" smtClean="0">
                <a:solidFill>
                  <a:srgbClr val="002060"/>
                </a:solidFill>
              </a:rPr>
              <a:t>SRNSF ann. Budget </a:t>
            </a:r>
            <a:r>
              <a:rPr lang="en-US" sz="2200" dirty="0">
                <a:solidFill>
                  <a:srgbClr val="002060"/>
                </a:solidFill>
              </a:rPr>
              <a:t>24 000 EUR (8 000 EUR per F. 3)</a:t>
            </a:r>
          </a:p>
          <a:p>
            <a:pPr marL="1257300" lvl="2" indent="-342900" algn="l">
              <a:lnSpc>
                <a:spcPct val="100000"/>
              </a:lnSpc>
              <a:buFont typeface="Arial" panose="020B0604020202020204" pitchFamily="34" charset="0"/>
              <a:buChar char="•"/>
              <a:defRPr/>
            </a:pPr>
            <a:endParaRPr lang="en-US" sz="500" dirty="0" smtClean="0">
              <a:solidFill>
                <a:srgbClr val="002060"/>
              </a:solidFill>
            </a:endParaRPr>
          </a:p>
          <a:p>
            <a:pPr marL="914400" lvl="1" indent="-457200" algn="l">
              <a:lnSpc>
                <a:spcPct val="100000"/>
              </a:lnSpc>
              <a:buFont typeface="+mj-lt"/>
              <a:buAutoNum type="arabicPeriod"/>
              <a:defRPr/>
            </a:pPr>
            <a:r>
              <a:rPr lang="en-US" sz="2200" b="1" dirty="0" smtClean="0">
                <a:solidFill>
                  <a:srgbClr val="FF3300"/>
                </a:solidFill>
              </a:rPr>
              <a:t>DAAD – SRNSF joint PhD and </a:t>
            </a:r>
            <a:r>
              <a:rPr lang="en-US" sz="2200" b="1" dirty="0" err="1" smtClean="0">
                <a:solidFill>
                  <a:srgbClr val="FF3300"/>
                </a:solidFill>
              </a:rPr>
              <a:t>PostDoc</a:t>
            </a:r>
            <a:r>
              <a:rPr lang="en-US" sz="2200" b="1" dirty="0" smtClean="0">
                <a:solidFill>
                  <a:srgbClr val="FF3300"/>
                </a:solidFill>
              </a:rPr>
              <a:t> Fellowships (3-6 months)</a:t>
            </a:r>
          </a:p>
          <a:p>
            <a:pPr marL="1257300" lvl="2" indent="-342900" algn="l">
              <a:lnSpc>
                <a:spcPct val="100000"/>
              </a:lnSpc>
              <a:buFont typeface="Arial" panose="020B0604020202020204" pitchFamily="34" charset="0"/>
              <a:buChar char="•"/>
              <a:defRPr/>
            </a:pPr>
            <a:r>
              <a:rPr lang="en-US" sz="2200" dirty="0">
                <a:solidFill>
                  <a:srgbClr val="002060"/>
                </a:solidFill>
              </a:rPr>
              <a:t>Announcement </a:t>
            </a:r>
            <a:r>
              <a:rPr lang="en-US" sz="2200" dirty="0" smtClean="0">
                <a:solidFill>
                  <a:srgbClr val="002060"/>
                </a:solidFill>
              </a:rPr>
              <a:t>timeline – December / January</a:t>
            </a:r>
            <a:endParaRPr lang="en-US" sz="2200" dirty="0">
              <a:solidFill>
                <a:srgbClr val="002060"/>
              </a:solidFill>
            </a:endParaRPr>
          </a:p>
          <a:p>
            <a:pPr marL="1257300" lvl="2" indent="-342900" algn="l">
              <a:lnSpc>
                <a:spcPct val="100000"/>
              </a:lnSpc>
              <a:buFont typeface="Arial" panose="020B0604020202020204" pitchFamily="34" charset="0"/>
              <a:buChar char="•"/>
              <a:defRPr/>
            </a:pPr>
            <a:r>
              <a:rPr lang="en-US" sz="2200" dirty="0" smtClean="0">
                <a:solidFill>
                  <a:srgbClr val="002060"/>
                </a:solidFill>
              </a:rPr>
              <a:t>SRNSF ann. Budget 164 000 EUR (30 F)</a:t>
            </a:r>
          </a:p>
          <a:p>
            <a:pPr lvl="2" algn="l">
              <a:lnSpc>
                <a:spcPct val="100000"/>
              </a:lnSpc>
              <a:defRPr/>
            </a:pPr>
            <a:endParaRPr lang="en-US" sz="2200" dirty="0" smtClean="0">
              <a:solidFill>
                <a:srgbClr val="002060"/>
              </a:solidFill>
            </a:endParaRPr>
          </a:p>
          <a:p>
            <a:pPr marL="914400" lvl="1" indent="-457200" algn="l">
              <a:lnSpc>
                <a:spcPct val="100000"/>
              </a:lnSpc>
              <a:buFont typeface="+mj-lt"/>
              <a:buAutoNum type="arabicPeriod"/>
              <a:defRPr/>
            </a:pPr>
            <a:r>
              <a:rPr lang="en-US" sz="2200" b="1" dirty="0" smtClean="0">
                <a:solidFill>
                  <a:srgbClr val="FF3300"/>
                </a:solidFill>
              </a:rPr>
              <a:t>VW – SRNSF joint PhD </a:t>
            </a:r>
            <a:r>
              <a:rPr lang="en-US" sz="2200" b="1" dirty="0" err="1" smtClean="0">
                <a:solidFill>
                  <a:srgbClr val="FF3300"/>
                </a:solidFill>
              </a:rPr>
              <a:t>Programmes</a:t>
            </a:r>
            <a:endParaRPr lang="en-US" sz="2200" b="1" dirty="0" smtClean="0">
              <a:solidFill>
                <a:srgbClr val="FF3300"/>
              </a:solidFill>
            </a:endParaRPr>
          </a:p>
          <a:p>
            <a:pPr marL="1257300" lvl="2" indent="-342900" algn="l">
              <a:lnSpc>
                <a:spcPct val="100000"/>
              </a:lnSpc>
              <a:buFont typeface="Arial" panose="020B0604020202020204" pitchFamily="34" charset="0"/>
              <a:buChar char="•"/>
              <a:defRPr/>
            </a:pPr>
            <a:r>
              <a:rPr lang="en-US" sz="2200" dirty="0">
                <a:solidFill>
                  <a:srgbClr val="002060"/>
                </a:solidFill>
              </a:rPr>
              <a:t>Announcement </a:t>
            </a:r>
            <a:r>
              <a:rPr lang="en-US" sz="2200" dirty="0" smtClean="0">
                <a:solidFill>
                  <a:srgbClr val="002060"/>
                </a:solidFill>
              </a:rPr>
              <a:t>envisaged in Dec / Jan</a:t>
            </a:r>
            <a:endParaRPr lang="en-US" sz="2200" dirty="0">
              <a:solidFill>
                <a:srgbClr val="002060"/>
              </a:solidFill>
            </a:endParaRPr>
          </a:p>
          <a:p>
            <a:pPr marL="1257300" lvl="2" indent="-342900" algn="l">
              <a:lnSpc>
                <a:spcPct val="100000"/>
              </a:lnSpc>
              <a:buFont typeface="Arial" panose="020B0604020202020204" pitchFamily="34" charset="0"/>
              <a:buChar char="•"/>
              <a:defRPr/>
            </a:pPr>
            <a:r>
              <a:rPr lang="en-US" sz="2200" dirty="0">
                <a:solidFill>
                  <a:srgbClr val="002060"/>
                </a:solidFill>
              </a:rPr>
              <a:t>Results </a:t>
            </a:r>
            <a:r>
              <a:rPr lang="en-US" sz="2200" dirty="0" smtClean="0">
                <a:solidFill>
                  <a:srgbClr val="002060"/>
                </a:solidFill>
              </a:rPr>
              <a:t>will be </a:t>
            </a:r>
            <a:r>
              <a:rPr lang="en-US" sz="2200" dirty="0">
                <a:solidFill>
                  <a:srgbClr val="002060"/>
                </a:solidFill>
              </a:rPr>
              <a:t>available in </a:t>
            </a:r>
            <a:r>
              <a:rPr lang="en-US" sz="2200" dirty="0" smtClean="0">
                <a:solidFill>
                  <a:srgbClr val="002060"/>
                </a:solidFill>
              </a:rPr>
              <a:t>2017</a:t>
            </a:r>
          </a:p>
          <a:p>
            <a:pPr marL="1257300" lvl="2" indent="-342900" algn="l">
              <a:lnSpc>
                <a:spcPct val="100000"/>
              </a:lnSpc>
              <a:buFont typeface="Arial" panose="020B0604020202020204" pitchFamily="34" charset="0"/>
              <a:buChar char="•"/>
              <a:defRPr/>
            </a:pPr>
            <a:r>
              <a:rPr lang="en-US" sz="2200" dirty="0" smtClean="0">
                <a:solidFill>
                  <a:srgbClr val="002060"/>
                </a:solidFill>
              </a:rPr>
              <a:t>SRNSF Budget 145 000 GEL per </a:t>
            </a:r>
            <a:r>
              <a:rPr lang="en-US" sz="2200" dirty="0" err="1" smtClean="0">
                <a:solidFill>
                  <a:srgbClr val="002060"/>
                </a:solidFill>
              </a:rPr>
              <a:t>prog</a:t>
            </a:r>
            <a:r>
              <a:rPr lang="en-US" sz="2200" dirty="0" smtClean="0">
                <a:solidFill>
                  <a:srgbClr val="002060"/>
                </a:solidFill>
              </a:rPr>
              <a:t>.</a:t>
            </a:r>
          </a:p>
          <a:p>
            <a:pPr marL="1257300" lvl="2" indent="-342900" algn="l">
              <a:lnSpc>
                <a:spcPct val="100000"/>
              </a:lnSpc>
              <a:buFont typeface="Arial" panose="020B0604020202020204" pitchFamily="34" charset="0"/>
              <a:buChar char="•"/>
              <a:defRPr/>
            </a:pPr>
            <a:endParaRPr lang="en-US" sz="2200" dirty="0">
              <a:solidFill>
                <a:srgbClr val="FF3300"/>
              </a:solidFill>
            </a:endParaRPr>
          </a:p>
          <a:p>
            <a:pPr marL="914400" lvl="1" indent="-457200" algn="l">
              <a:lnSpc>
                <a:spcPct val="100000"/>
              </a:lnSpc>
              <a:buFont typeface="+mj-lt"/>
              <a:buAutoNum type="arabicPeriod"/>
              <a:defRPr/>
            </a:pPr>
            <a:r>
              <a:rPr lang="en-US" sz="2400" b="1" dirty="0" err="1">
                <a:solidFill>
                  <a:srgbClr val="FF3300"/>
                </a:solidFill>
              </a:rPr>
              <a:t>Jülich</a:t>
            </a:r>
            <a:r>
              <a:rPr lang="en-US" sz="2400" b="1" dirty="0">
                <a:solidFill>
                  <a:srgbClr val="FF3300"/>
                </a:solidFill>
              </a:rPr>
              <a:t> </a:t>
            </a:r>
            <a:r>
              <a:rPr lang="en-US" sz="2200" b="1" dirty="0" smtClean="0">
                <a:solidFill>
                  <a:srgbClr val="FF3300"/>
                </a:solidFill>
              </a:rPr>
              <a:t>– TSU SMART EDM Lab </a:t>
            </a:r>
          </a:p>
          <a:p>
            <a:pPr marL="1257300" lvl="2" indent="-342900" algn="l">
              <a:lnSpc>
                <a:spcPct val="100000"/>
              </a:lnSpc>
              <a:buFont typeface="Arial" panose="020B0604020202020204" pitchFamily="34" charset="0"/>
              <a:buChar char="•"/>
              <a:defRPr/>
            </a:pPr>
            <a:r>
              <a:rPr lang="en-US" sz="2200" dirty="0" smtClean="0">
                <a:solidFill>
                  <a:srgbClr val="002060"/>
                </a:solidFill>
              </a:rPr>
              <a:t>Targeted </a:t>
            </a:r>
            <a:r>
              <a:rPr lang="en-US" sz="2200" dirty="0" err="1" smtClean="0">
                <a:solidFill>
                  <a:srgbClr val="002060"/>
                </a:solidFill>
              </a:rPr>
              <a:t>programme</a:t>
            </a:r>
            <a:endParaRPr lang="en-US" sz="2200" dirty="0">
              <a:solidFill>
                <a:srgbClr val="C00000"/>
              </a:solidFill>
            </a:endParaRPr>
          </a:p>
          <a:p>
            <a:pPr marL="1257300" lvl="2" indent="-342900" algn="l">
              <a:lnSpc>
                <a:spcPct val="100000"/>
              </a:lnSpc>
              <a:buFont typeface="Arial" panose="020B0604020202020204" pitchFamily="34" charset="0"/>
              <a:buChar char="•"/>
              <a:defRPr/>
            </a:pPr>
            <a:r>
              <a:rPr lang="en-US" sz="2200" dirty="0" smtClean="0">
                <a:solidFill>
                  <a:srgbClr val="002060"/>
                </a:solidFill>
              </a:rPr>
              <a:t>Will be founded at Iv. </a:t>
            </a:r>
            <a:r>
              <a:rPr lang="en-US" sz="2200" dirty="0" err="1" smtClean="0">
                <a:solidFill>
                  <a:srgbClr val="002060"/>
                </a:solidFill>
              </a:rPr>
              <a:t>Javakhishvili</a:t>
            </a:r>
            <a:r>
              <a:rPr lang="en-US" sz="2200" dirty="0" smtClean="0">
                <a:solidFill>
                  <a:srgbClr val="002060"/>
                </a:solidFill>
              </a:rPr>
              <a:t> Tbilisi State University</a:t>
            </a:r>
          </a:p>
          <a:p>
            <a:pPr marL="1257300" lvl="2" indent="-342900" algn="l">
              <a:lnSpc>
                <a:spcPct val="100000"/>
              </a:lnSpc>
              <a:buFont typeface="Arial" panose="020B0604020202020204" pitchFamily="34" charset="0"/>
              <a:buChar char="•"/>
              <a:defRPr/>
            </a:pPr>
            <a:r>
              <a:rPr lang="en-US" sz="2200" dirty="0" smtClean="0">
                <a:solidFill>
                  <a:srgbClr val="002060"/>
                </a:solidFill>
              </a:rPr>
              <a:t>Participation of MA and PhD students from other Public Universities – consortia members is possible </a:t>
            </a:r>
          </a:p>
          <a:p>
            <a:pPr marL="1257300" lvl="2" indent="-342900" algn="l">
              <a:lnSpc>
                <a:spcPct val="100000"/>
              </a:lnSpc>
              <a:buFont typeface="Arial" panose="020B0604020202020204" pitchFamily="34" charset="0"/>
              <a:buChar char="•"/>
              <a:defRPr/>
            </a:pPr>
            <a:r>
              <a:rPr lang="en-US" sz="2200" dirty="0" smtClean="0">
                <a:solidFill>
                  <a:srgbClr val="002060"/>
                </a:solidFill>
              </a:rPr>
              <a:t>Agreement is signed on August 29, 2016</a:t>
            </a:r>
          </a:p>
          <a:p>
            <a:pPr marL="1257300" lvl="2" indent="-342900" algn="l">
              <a:lnSpc>
                <a:spcPct val="100000"/>
              </a:lnSpc>
              <a:buFont typeface="Arial" panose="020B0604020202020204" pitchFamily="34" charset="0"/>
              <a:buChar char="•"/>
              <a:defRPr/>
            </a:pPr>
            <a:r>
              <a:rPr lang="en-US" sz="2200" dirty="0" smtClean="0">
                <a:solidFill>
                  <a:srgbClr val="002060"/>
                </a:solidFill>
              </a:rPr>
              <a:t>SRNSF will start funding from January 2017</a:t>
            </a:r>
            <a:endParaRPr lang="en-US" sz="2200" dirty="0" smtClean="0">
              <a:solidFill>
                <a:srgbClr val="C00000"/>
              </a:solidFill>
            </a:endParaRPr>
          </a:p>
          <a:p>
            <a:pPr marL="1257300" lvl="2" indent="-342900" algn="l">
              <a:lnSpc>
                <a:spcPct val="100000"/>
              </a:lnSpc>
              <a:buFont typeface="Arial" panose="020B0604020202020204" pitchFamily="34" charset="0"/>
              <a:buChar char="•"/>
              <a:defRPr/>
            </a:pPr>
            <a:r>
              <a:rPr lang="en-US" sz="2200" dirty="0" smtClean="0">
                <a:solidFill>
                  <a:srgbClr val="002060"/>
                </a:solidFill>
              </a:rPr>
              <a:t>Budget </a:t>
            </a:r>
            <a:r>
              <a:rPr lang="en-US" sz="2200" b="1" dirty="0" smtClean="0">
                <a:solidFill>
                  <a:srgbClr val="C00000"/>
                </a:solidFill>
              </a:rPr>
              <a:t>500 000 EUR</a:t>
            </a:r>
            <a:endParaRPr lang="en-US" sz="2200" b="1" dirty="0">
              <a:solidFill>
                <a:srgbClr val="C00000"/>
              </a:solidFill>
            </a:endParaRPr>
          </a:p>
        </p:txBody>
      </p:sp>
      <p:sp>
        <p:nvSpPr>
          <p:cNvPr id="5" name="Title 1"/>
          <p:cNvSpPr txBox="1">
            <a:spLocks/>
          </p:cNvSpPr>
          <p:nvPr/>
        </p:nvSpPr>
        <p:spPr>
          <a:xfrm>
            <a:off x="0" y="-55563"/>
            <a:ext cx="12192000" cy="625476"/>
          </a:xfrm>
          <a:prstGeom prst="rect">
            <a:avLst/>
          </a:prstGeom>
          <a:solidFill>
            <a:srgbClr val="FF9933"/>
          </a:solidFill>
        </p:spPr>
        <p:style>
          <a:lnRef idx="2">
            <a:schemeClr val="accent5">
              <a:shade val="50000"/>
            </a:schemeClr>
          </a:lnRef>
          <a:fillRef idx="1">
            <a:schemeClr val="accent5"/>
          </a:fillRef>
          <a:effectRef idx="0">
            <a:schemeClr val="accent5"/>
          </a:effectRef>
          <a:fontRef idx="minor">
            <a:schemeClr val="lt1"/>
          </a:fontRef>
        </p:style>
        <p:txBody>
          <a:bodyPr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00000"/>
              </a:lnSpc>
              <a:defRPr/>
            </a:pPr>
            <a:r>
              <a:rPr lang="en-US" sz="3200" b="1" dirty="0" smtClean="0">
                <a:solidFill>
                  <a:srgbClr val="002060"/>
                </a:solidFill>
              </a:rPr>
              <a:t>Georgian – German Cooperation</a:t>
            </a:r>
            <a:endParaRPr lang="en-US" sz="3200" b="1" dirty="0">
              <a:solidFill>
                <a:srgbClr val="002060"/>
              </a:solidFill>
            </a:endParaRPr>
          </a:p>
        </p:txBody>
      </p:sp>
    </p:spTree>
    <p:extLst>
      <p:ext uri="{BB962C8B-B14F-4D97-AF65-F5344CB8AC3E}">
        <p14:creationId xmlns:p14="http://schemas.microsoft.com/office/powerpoint/2010/main" val="3441283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0"/>
                                        <p:tgtEl>
                                          <p:spTgt spid="3">
                                            <p:txEl>
                                              <p:pRg st="1" end="1"/>
                                            </p:txEl>
                                          </p:spTgt>
                                        </p:tgtEl>
                                      </p:cBhvr>
                                    </p:animEffect>
                                    <p:anim calcmode="lin" valueType="num">
                                      <p:cBhvr>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1000"/>
                                        <p:tgtEl>
                                          <p:spTgt spid="3">
                                            <p:txEl>
                                              <p:pRg st="8" end="8"/>
                                            </p:txEl>
                                          </p:spTgt>
                                        </p:tgtEl>
                                      </p:cBhvr>
                                    </p:animEffect>
                                    <p:anim calcmode="lin" valueType="num">
                                      <p:cBhvr>
                                        <p:cTn id="4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1000"/>
                                        <p:tgtEl>
                                          <p:spTgt spid="3">
                                            <p:txEl>
                                              <p:pRg st="9" end="9"/>
                                            </p:txEl>
                                          </p:spTgt>
                                        </p:tgtEl>
                                      </p:cBhvr>
                                    </p:animEffect>
                                    <p:anim calcmode="lin" valueType="num">
                                      <p:cBhvr>
                                        <p:cTn id="4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fade">
                                      <p:cBhvr>
                                        <p:cTn id="51" dur="1000"/>
                                        <p:tgtEl>
                                          <p:spTgt spid="3">
                                            <p:txEl>
                                              <p:pRg st="10" end="10"/>
                                            </p:txEl>
                                          </p:spTgt>
                                        </p:tgtEl>
                                      </p:cBhvr>
                                    </p:animEffect>
                                    <p:anim calcmode="lin" valueType="num">
                                      <p:cBhvr>
                                        <p:cTn id="5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12" end="12"/>
                                            </p:txEl>
                                          </p:spTgt>
                                        </p:tgtEl>
                                        <p:attrNameLst>
                                          <p:attrName>style.visibility</p:attrName>
                                        </p:attrNameLst>
                                      </p:cBhvr>
                                      <p:to>
                                        <p:strVal val="visible"/>
                                      </p:to>
                                    </p:set>
                                    <p:animEffect transition="in" filter="fade">
                                      <p:cBhvr>
                                        <p:cTn id="56" dur="1000"/>
                                        <p:tgtEl>
                                          <p:spTgt spid="3">
                                            <p:txEl>
                                              <p:pRg st="12" end="12"/>
                                            </p:txEl>
                                          </p:spTgt>
                                        </p:tgtEl>
                                      </p:cBhvr>
                                    </p:animEffect>
                                    <p:anim calcmode="lin" valueType="num">
                                      <p:cBhvr>
                                        <p:cTn id="57"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3" end="13"/>
                                            </p:txEl>
                                          </p:spTgt>
                                        </p:tgtEl>
                                        <p:attrNameLst>
                                          <p:attrName>style.visibility</p:attrName>
                                        </p:attrNameLst>
                                      </p:cBhvr>
                                      <p:to>
                                        <p:strVal val="visible"/>
                                      </p:to>
                                    </p:set>
                                    <p:animEffect transition="in" filter="fade">
                                      <p:cBhvr>
                                        <p:cTn id="61" dur="1000"/>
                                        <p:tgtEl>
                                          <p:spTgt spid="3">
                                            <p:txEl>
                                              <p:pRg st="13" end="13"/>
                                            </p:txEl>
                                          </p:spTgt>
                                        </p:tgtEl>
                                      </p:cBhvr>
                                    </p:animEffect>
                                    <p:anim calcmode="lin" valueType="num">
                                      <p:cBhvr>
                                        <p:cTn id="6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3">
                                            <p:txEl>
                                              <p:pRg st="14" end="14"/>
                                            </p:txEl>
                                          </p:spTgt>
                                        </p:tgtEl>
                                        <p:attrNameLst>
                                          <p:attrName>style.visibility</p:attrName>
                                        </p:attrNameLst>
                                      </p:cBhvr>
                                      <p:to>
                                        <p:strVal val="visible"/>
                                      </p:to>
                                    </p:set>
                                    <p:animEffect transition="in" filter="fade">
                                      <p:cBhvr>
                                        <p:cTn id="66" dur="1000"/>
                                        <p:tgtEl>
                                          <p:spTgt spid="3">
                                            <p:txEl>
                                              <p:pRg st="14" end="14"/>
                                            </p:txEl>
                                          </p:spTgt>
                                        </p:tgtEl>
                                      </p:cBhvr>
                                    </p:animEffect>
                                    <p:anim calcmode="lin" valueType="num">
                                      <p:cBhvr>
                                        <p:cTn id="67"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3">
                                            <p:txEl>
                                              <p:pRg st="15" end="15"/>
                                            </p:txEl>
                                          </p:spTgt>
                                        </p:tgtEl>
                                        <p:attrNameLst>
                                          <p:attrName>style.visibility</p:attrName>
                                        </p:attrNameLst>
                                      </p:cBhvr>
                                      <p:to>
                                        <p:strVal val="visible"/>
                                      </p:to>
                                    </p:set>
                                    <p:animEffect transition="in" filter="fade">
                                      <p:cBhvr>
                                        <p:cTn id="71" dur="1000"/>
                                        <p:tgtEl>
                                          <p:spTgt spid="3">
                                            <p:txEl>
                                              <p:pRg st="15" end="15"/>
                                            </p:txEl>
                                          </p:spTgt>
                                        </p:tgtEl>
                                      </p:cBhvr>
                                    </p:animEffect>
                                    <p:anim calcmode="lin" valueType="num">
                                      <p:cBhvr>
                                        <p:cTn id="72"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5" end="15"/>
                                            </p:txEl>
                                          </p:spTgt>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3">
                                            <p:txEl>
                                              <p:pRg st="17" end="17"/>
                                            </p:txEl>
                                          </p:spTgt>
                                        </p:tgtEl>
                                        <p:attrNameLst>
                                          <p:attrName>style.visibility</p:attrName>
                                        </p:attrNameLst>
                                      </p:cBhvr>
                                      <p:to>
                                        <p:strVal val="visible"/>
                                      </p:to>
                                    </p:set>
                                    <p:animEffect transition="in" filter="fade">
                                      <p:cBhvr>
                                        <p:cTn id="76" dur="1000"/>
                                        <p:tgtEl>
                                          <p:spTgt spid="3">
                                            <p:txEl>
                                              <p:pRg st="17" end="17"/>
                                            </p:txEl>
                                          </p:spTgt>
                                        </p:tgtEl>
                                      </p:cBhvr>
                                    </p:animEffect>
                                    <p:anim calcmode="lin" valueType="num">
                                      <p:cBhvr>
                                        <p:cTn id="77"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7" end="17"/>
                                            </p:txEl>
                                          </p:spTgt>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3">
                                            <p:txEl>
                                              <p:pRg st="18" end="18"/>
                                            </p:txEl>
                                          </p:spTgt>
                                        </p:tgtEl>
                                        <p:attrNameLst>
                                          <p:attrName>style.visibility</p:attrName>
                                        </p:attrNameLst>
                                      </p:cBhvr>
                                      <p:to>
                                        <p:strVal val="visible"/>
                                      </p:to>
                                    </p:set>
                                    <p:animEffect transition="in" filter="fade">
                                      <p:cBhvr>
                                        <p:cTn id="81" dur="1000"/>
                                        <p:tgtEl>
                                          <p:spTgt spid="3">
                                            <p:txEl>
                                              <p:pRg st="18" end="18"/>
                                            </p:txEl>
                                          </p:spTgt>
                                        </p:tgtEl>
                                      </p:cBhvr>
                                    </p:animEffect>
                                    <p:anim calcmode="lin" valueType="num">
                                      <p:cBhvr>
                                        <p:cTn id="82"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83" dur="1000" fill="hold"/>
                                        <p:tgtEl>
                                          <p:spTgt spid="3">
                                            <p:txEl>
                                              <p:pRg st="18" end="18"/>
                                            </p:txEl>
                                          </p:spTgt>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3">
                                            <p:txEl>
                                              <p:pRg st="19" end="19"/>
                                            </p:txEl>
                                          </p:spTgt>
                                        </p:tgtEl>
                                        <p:attrNameLst>
                                          <p:attrName>style.visibility</p:attrName>
                                        </p:attrNameLst>
                                      </p:cBhvr>
                                      <p:to>
                                        <p:strVal val="visible"/>
                                      </p:to>
                                    </p:set>
                                    <p:animEffect transition="in" filter="fade">
                                      <p:cBhvr>
                                        <p:cTn id="86" dur="1000"/>
                                        <p:tgtEl>
                                          <p:spTgt spid="3">
                                            <p:txEl>
                                              <p:pRg st="19" end="19"/>
                                            </p:txEl>
                                          </p:spTgt>
                                        </p:tgtEl>
                                      </p:cBhvr>
                                    </p:animEffect>
                                    <p:anim calcmode="lin" valueType="num">
                                      <p:cBhvr>
                                        <p:cTn id="87" dur="1000" fill="hold"/>
                                        <p:tgtEl>
                                          <p:spTgt spid="3">
                                            <p:txEl>
                                              <p:pRg st="19" end="19"/>
                                            </p:txEl>
                                          </p:spTgt>
                                        </p:tgtEl>
                                        <p:attrNameLst>
                                          <p:attrName>ppt_x</p:attrName>
                                        </p:attrNameLst>
                                      </p:cBhvr>
                                      <p:tavLst>
                                        <p:tav tm="0">
                                          <p:val>
                                            <p:strVal val="#ppt_x"/>
                                          </p:val>
                                        </p:tav>
                                        <p:tav tm="100000">
                                          <p:val>
                                            <p:strVal val="#ppt_x"/>
                                          </p:val>
                                        </p:tav>
                                      </p:tavLst>
                                    </p:anim>
                                    <p:anim calcmode="lin" valueType="num">
                                      <p:cBhvr>
                                        <p:cTn id="88" dur="1000" fill="hold"/>
                                        <p:tgtEl>
                                          <p:spTgt spid="3">
                                            <p:txEl>
                                              <p:pRg st="19" end="19"/>
                                            </p:tx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3">
                                            <p:txEl>
                                              <p:pRg st="20" end="20"/>
                                            </p:txEl>
                                          </p:spTgt>
                                        </p:tgtEl>
                                        <p:attrNameLst>
                                          <p:attrName>style.visibility</p:attrName>
                                        </p:attrNameLst>
                                      </p:cBhvr>
                                      <p:to>
                                        <p:strVal val="visible"/>
                                      </p:to>
                                    </p:set>
                                    <p:animEffect transition="in" filter="fade">
                                      <p:cBhvr>
                                        <p:cTn id="91" dur="1000"/>
                                        <p:tgtEl>
                                          <p:spTgt spid="3">
                                            <p:txEl>
                                              <p:pRg st="20" end="20"/>
                                            </p:txEl>
                                          </p:spTgt>
                                        </p:tgtEl>
                                      </p:cBhvr>
                                    </p:animEffect>
                                    <p:anim calcmode="lin" valueType="num">
                                      <p:cBhvr>
                                        <p:cTn id="92" dur="1000" fill="hold"/>
                                        <p:tgtEl>
                                          <p:spTgt spid="3">
                                            <p:txEl>
                                              <p:pRg st="20" end="20"/>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20" end="20"/>
                                            </p:txEl>
                                          </p:spTgt>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3">
                                            <p:txEl>
                                              <p:pRg st="21" end="21"/>
                                            </p:txEl>
                                          </p:spTgt>
                                        </p:tgtEl>
                                        <p:attrNameLst>
                                          <p:attrName>style.visibility</p:attrName>
                                        </p:attrNameLst>
                                      </p:cBhvr>
                                      <p:to>
                                        <p:strVal val="visible"/>
                                      </p:to>
                                    </p:set>
                                    <p:animEffect transition="in" filter="fade">
                                      <p:cBhvr>
                                        <p:cTn id="96" dur="1000"/>
                                        <p:tgtEl>
                                          <p:spTgt spid="3">
                                            <p:txEl>
                                              <p:pRg st="21" end="21"/>
                                            </p:txEl>
                                          </p:spTgt>
                                        </p:tgtEl>
                                      </p:cBhvr>
                                    </p:animEffect>
                                    <p:anim calcmode="lin" valueType="num">
                                      <p:cBhvr>
                                        <p:cTn id="97" dur="1000" fill="hold"/>
                                        <p:tgtEl>
                                          <p:spTgt spid="3">
                                            <p:txEl>
                                              <p:pRg st="21" end="21"/>
                                            </p:txEl>
                                          </p:spTgt>
                                        </p:tgtEl>
                                        <p:attrNameLst>
                                          <p:attrName>ppt_x</p:attrName>
                                        </p:attrNameLst>
                                      </p:cBhvr>
                                      <p:tavLst>
                                        <p:tav tm="0">
                                          <p:val>
                                            <p:strVal val="#ppt_x"/>
                                          </p:val>
                                        </p:tav>
                                        <p:tav tm="100000">
                                          <p:val>
                                            <p:strVal val="#ppt_x"/>
                                          </p:val>
                                        </p:tav>
                                      </p:tavLst>
                                    </p:anim>
                                    <p:anim calcmode="lin" valueType="num">
                                      <p:cBhvr>
                                        <p:cTn id="98" dur="1000" fill="hold"/>
                                        <p:tgtEl>
                                          <p:spTgt spid="3">
                                            <p:txEl>
                                              <p:pRg st="21" end="21"/>
                                            </p:txEl>
                                          </p:spTgt>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3">
                                            <p:txEl>
                                              <p:pRg st="22" end="22"/>
                                            </p:txEl>
                                          </p:spTgt>
                                        </p:tgtEl>
                                        <p:attrNameLst>
                                          <p:attrName>style.visibility</p:attrName>
                                        </p:attrNameLst>
                                      </p:cBhvr>
                                      <p:to>
                                        <p:strVal val="visible"/>
                                      </p:to>
                                    </p:set>
                                    <p:animEffect transition="in" filter="fade">
                                      <p:cBhvr>
                                        <p:cTn id="101" dur="1000"/>
                                        <p:tgtEl>
                                          <p:spTgt spid="3">
                                            <p:txEl>
                                              <p:pRg st="22" end="22"/>
                                            </p:txEl>
                                          </p:spTgt>
                                        </p:tgtEl>
                                      </p:cBhvr>
                                    </p:animEffect>
                                    <p:anim calcmode="lin" valueType="num">
                                      <p:cBhvr>
                                        <p:cTn id="102" dur="1000" fill="hold"/>
                                        <p:tgtEl>
                                          <p:spTgt spid="3">
                                            <p:txEl>
                                              <p:pRg st="22" end="22"/>
                                            </p:txEl>
                                          </p:spTgt>
                                        </p:tgtEl>
                                        <p:attrNameLst>
                                          <p:attrName>ppt_x</p:attrName>
                                        </p:attrNameLst>
                                      </p:cBhvr>
                                      <p:tavLst>
                                        <p:tav tm="0">
                                          <p:val>
                                            <p:strVal val="#ppt_x"/>
                                          </p:val>
                                        </p:tav>
                                        <p:tav tm="100000">
                                          <p:val>
                                            <p:strVal val="#ppt_x"/>
                                          </p:val>
                                        </p:tav>
                                      </p:tavLst>
                                    </p:anim>
                                    <p:anim calcmode="lin" valueType="num">
                                      <p:cBhvr>
                                        <p:cTn id="103" dur="1000" fill="hold"/>
                                        <p:tgtEl>
                                          <p:spTgt spid="3">
                                            <p:txEl>
                                              <p:pRg st="22" end="22"/>
                                            </p:txEl>
                                          </p:spTgt>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3">
                                            <p:txEl>
                                              <p:pRg st="23" end="23"/>
                                            </p:txEl>
                                          </p:spTgt>
                                        </p:tgtEl>
                                        <p:attrNameLst>
                                          <p:attrName>style.visibility</p:attrName>
                                        </p:attrNameLst>
                                      </p:cBhvr>
                                      <p:to>
                                        <p:strVal val="visible"/>
                                      </p:to>
                                    </p:set>
                                    <p:animEffect transition="in" filter="fade">
                                      <p:cBhvr>
                                        <p:cTn id="106" dur="1000"/>
                                        <p:tgtEl>
                                          <p:spTgt spid="3">
                                            <p:txEl>
                                              <p:pRg st="23" end="23"/>
                                            </p:txEl>
                                          </p:spTgt>
                                        </p:tgtEl>
                                      </p:cBhvr>
                                    </p:animEffect>
                                    <p:anim calcmode="lin" valueType="num">
                                      <p:cBhvr>
                                        <p:cTn id="107" dur="1000" fill="hold"/>
                                        <p:tgtEl>
                                          <p:spTgt spid="3">
                                            <p:txEl>
                                              <p:pRg st="23" end="23"/>
                                            </p:txEl>
                                          </p:spTgt>
                                        </p:tgtEl>
                                        <p:attrNameLst>
                                          <p:attrName>ppt_x</p:attrName>
                                        </p:attrNameLst>
                                      </p:cBhvr>
                                      <p:tavLst>
                                        <p:tav tm="0">
                                          <p:val>
                                            <p:strVal val="#ppt_x"/>
                                          </p:val>
                                        </p:tav>
                                        <p:tav tm="100000">
                                          <p:val>
                                            <p:strVal val="#ppt_x"/>
                                          </p:val>
                                        </p:tav>
                                      </p:tavLst>
                                    </p:anim>
                                    <p:anim calcmode="lin" valueType="num">
                                      <p:cBhvr>
                                        <p:cTn id="108" dur="1000" fill="hold"/>
                                        <p:tgtEl>
                                          <p:spTgt spid="3">
                                            <p:txEl>
                                              <p:pRg st="23" end="2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7489"/>
          </a:xfrm>
          <a:solidFill>
            <a:srgbClr val="002060"/>
          </a:solidFill>
        </p:spPr>
        <p:txBody>
          <a:bodyPr>
            <a:normAutofit/>
          </a:bodyPr>
          <a:lstStyle/>
          <a:p>
            <a:pPr algn="ctr"/>
            <a:r>
              <a:rPr lang="en-US" sz="5400" b="1" dirty="0">
                <a:solidFill>
                  <a:schemeClr val="bg1"/>
                </a:solidFill>
              </a:rPr>
              <a:t>New Opportunities and Challenges</a:t>
            </a:r>
            <a:endParaRPr lang="en-US" sz="5000" b="1" dirty="0">
              <a:solidFill>
                <a:schemeClr val="bg1"/>
              </a:solidFill>
            </a:endParaRPr>
          </a:p>
        </p:txBody>
      </p:sp>
      <p:sp>
        <p:nvSpPr>
          <p:cNvPr id="5" name="Content Placeholder 2"/>
          <p:cNvSpPr txBox="1">
            <a:spLocks/>
          </p:cNvSpPr>
          <p:nvPr/>
        </p:nvSpPr>
        <p:spPr>
          <a:xfrm>
            <a:off x="36329" y="1327489"/>
            <a:ext cx="11894414" cy="501872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50000"/>
              </a:lnSpc>
            </a:pPr>
            <a:r>
              <a:rPr lang="ka-GE" sz="4000" dirty="0" smtClean="0">
                <a:solidFill>
                  <a:srgbClr val="FF3300"/>
                </a:solidFill>
              </a:rPr>
              <a:t> </a:t>
            </a:r>
            <a:r>
              <a:rPr lang="en-US" sz="4000" b="1" dirty="0" smtClean="0">
                <a:solidFill>
                  <a:srgbClr val="FF3300"/>
                </a:solidFill>
              </a:rPr>
              <a:t>April 29, 2016 Georgia signed </a:t>
            </a:r>
          </a:p>
          <a:p>
            <a:pPr marL="0" indent="0" algn="ctr">
              <a:lnSpc>
                <a:spcPct val="150000"/>
              </a:lnSpc>
              <a:buNone/>
            </a:pPr>
            <a:r>
              <a:rPr lang="en-US" sz="4000" b="1" dirty="0" smtClean="0">
                <a:solidFill>
                  <a:srgbClr val="FF3300"/>
                </a:solidFill>
              </a:rPr>
              <a:t>Horizon 2020 Association Partnership!</a:t>
            </a:r>
          </a:p>
          <a:p>
            <a:pPr marL="0" indent="0" algn="ctr">
              <a:lnSpc>
                <a:spcPct val="150000"/>
              </a:lnSpc>
              <a:buFont typeface="Arial" panose="020B0604020202020204" pitchFamily="34" charset="0"/>
              <a:buNone/>
            </a:pPr>
            <a:endParaRPr lang="en-US" sz="500" b="1" dirty="0">
              <a:solidFill>
                <a:srgbClr val="002060"/>
              </a:solidFill>
            </a:endParaRPr>
          </a:p>
          <a:p>
            <a:pPr algn="ctr">
              <a:lnSpc>
                <a:spcPct val="150000"/>
              </a:lnSpc>
            </a:pPr>
            <a:r>
              <a:rPr lang="en-US" sz="4000" b="1" dirty="0">
                <a:solidFill>
                  <a:srgbClr val="0066FF"/>
                </a:solidFill>
              </a:rPr>
              <a:t> Regional STI </a:t>
            </a:r>
            <a:r>
              <a:rPr lang="en-US" sz="4000" b="1" dirty="0" smtClean="0">
                <a:solidFill>
                  <a:srgbClr val="0066FF"/>
                </a:solidFill>
              </a:rPr>
              <a:t>Evaluation Platform </a:t>
            </a:r>
          </a:p>
          <a:p>
            <a:pPr algn="ctr">
              <a:lnSpc>
                <a:spcPct val="150000"/>
              </a:lnSpc>
            </a:pPr>
            <a:r>
              <a:rPr lang="en-US" sz="4000" b="1" dirty="0" smtClean="0">
                <a:solidFill>
                  <a:srgbClr val="002060"/>
                </a:solidFill>
              </a:rPr>
              <a:t>Increased bilateral and multilateral cooperation</a:t>
            </a:r>
          </a:p>
          <a:p>
            <a:pPr algn="ctr">
              <a:lnSpc>
                <a:spcPct val="150000"/>
              </a:lnSpc>
            </a:pPr>
            <a:r>
              <a:rPr lang="en-US" sz="4000" b="1" dirty="0" smtClean="0">
                <a:solidFill>
                  <a:srgbClr val="485C87"/>
                </a:solidFill>
              </a:rPr>
              <a:t>Sharing Experience in Science Management</a:t>
            </a:r>
            <a:endParaRPr lang="ka-GE" sz="4000" dirty="0">
              <a:solidFill>
                <a:srgbClr val="485C87"/>
              </a:solidFill>
            </a:endParaRPr>
          </a:p>
          <a:p>
            <a:pPr marL="0" indent="0" algn="ctr">
              <a:lnSpc>
                <a:spcPct val="100000"/>
              </a:lnSpc>
              <a:buNone/>
            </a:pPr>
            <a:endParaRPr lang="ka-GE" sz="4000" dirty="0" smtClean="0">
              <a:solidFill>
                <a:srgbClr val="0066FF"/>
              </a:solidFill>
            </a:endParaRPr>
          </a:p>
          <a:p>
            <a:pPr marL="0" indent="0">
              <a:buFont typeface="Arial" panose="020B0604020202020204" pitchFamily="34" charset="0"/>
              <a:buNone/>
            </a:pPr>
            <a:endParaRPr lang="en-US" sz="4000" dirty="0">
              <a:solidFill>
                <a:srgbClr val="0066FF"/>
              </a:solidFill>
            </a:endParaRPr>
          </a:p>
        </p:txBody>
      </p:sp>
    </p:spTree>
    <p:extLst>
      <p:ext uri="{BB962C8B-B14F-4D97-AF65-F5344CB8AC3E}">
        <p14:creationId xmlns:p14="http://schemas.microsoft.com/office/powerpoint/2010/main" val="127071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848" y="922316"/>
            <a:ext cx="8229600" cy="1143000"/>
          </a:xfrm>
        </p:spPr>
        <p:txBody>
          <a:bodyPr>
            <a:normAutofit/>
          </a:bodyPr>
          <a:lstStyle/>
          <a:p>
            <a:r>
              <a:rPr lang="en-US" b="1" dirty="0" smtClean="0">
                <a:solidFill>
                  <a:srgbClr val="0000FF"/>
                </a:solidFill>
              </a:rPr>
              <a:t>H2020  Association </a:t>
            </a:r>
            <a:r>
              <a:rPr lang="en-US" sz="3600" b="1" dirty="0" smtClean="0">
                <a:solidFill>
                  <a:srgbClr val="0000FF"/>
                </a:solidFill>
              </a:rPr>
              <a:t>(PMPRD Statement)</a:t>
            </a:r>
            <a:endParaRPr lang="el-GR" sz="3600" b="1" dirty="0">
              <a:solidFill>
                <a:srgbClr val="0000FF"/>
              </a:solidFill>
            </a:endParaRPr>
          </a:p>
        </p:txBody>
      </p:sp>
      <p:sp>
        <p:nvSpPr>
          <p:cNvPr id="3" name="Content Placeholder 2"/>
          <p:cNvSpPr>
            <a:spLocks noGrp="1"/>
          </p:cNvSpPr>
          <p:nvPr>
            <p:ph idx="1"/>
          </p:nvPr>
        </p:nvSpPr>
        <p:spPr>
          <a:xfrm>
            <a:off x="364958" y="1887398"/>
            <a:ext cx="10988842" cy="3734712"/>
          </a:xfrm>
        </p:spPr>
        <p:txBody>
          <a:bodyPr>
            <a:noAutofit/>
          </a:bodyPr>
          <a:lstStyle/>
          <a:p>
            <a:pPr>
              <a:lnSpc>
                <a:spcPct val="150000"/>
              </a:lnSpc>
            </a:pPr>
            <a:r>
              <a:rPr lang="en-US" sz="2400" b="1" dirty="0" smtClean="0">
                <a:solidFill>
                  <a:srgbClr val="002060"/>
                </a:solidFill>
              </a:rPr>
              <a:t>A major political initiative that should impact the whole STI system. </a:t>
            </a:r>
            <a:r>
              <a:rPr lang="en-US" sz="2400" b="1" u="sng" dirty="0" smtClean="0">
                <a:solidFill>
                  <a:srgbClr val="002060"/>
                </a:solidFill>
              </a:rPr>
              <a:t>However</a:t>
            </a:r>
            <a:r>
              <a:rPr lang="en-US" sz="2400" b="1" dirty="0" smtClean="0">
                <a:solidFill>
                  <a:srgbClr val="002060"/>
                </a:solidFill>
              </a:rPr>
              <a:t>, the necessary mobilization still not observed</a:t>
            </a:r>
            <a:endParaRPr lang="en-US" sz="2400" dirty="0">
              <a:solidFill>
                <a:srgbClr val="002060"/>
              </a:solidFill>
            </a:endParaRPr>
          </a:p>
          <a:p>
            <a:pPr>
              <a:lnSpc>
                <a:spcPct val="150000"/>
              </a:lnSpc>
            </a:pPr>
            <a:r>
              <a:rPr lang="en-US" sz="2400" b="1" dirty="0" smtClean="0">
                <a:solidFill>
                  <a:srgbClr val="002060"/>
                </a:solidFill>
              </a:rPr>
              <a:t>Need to develop a Plan of Action (</a:t>
            </a:r>
            <a:r>
              <a:rPr lang="en-US" sz="2400" dirty="0" smtClean="0">
                <a:solidFill>
                  <a:srgbClr val="002060"/>
                </a:solidFill>
              </a:rPr>
              <a:t>to provide information; to support co-funding/rewarding; to prepare participation in H2020 Governance; to set-up a Liaison Office in Brussels; etc.</a:t>
            </a:r>
            <a:r>
              <a:rPr lang="en-US" sz="2400" b="1" dirty="0" smtClean="0">
                <a:solidFill>
                  <a:srgbClr val="002060"/>
                </a:solidFill>
              </a:rPr>
              <a:t>)</a:t>
            </a:r>
          </a:p>
          <a:p>
            <a:pPr>
              <a:lnSpc>
                <a:spcPct val="150000"/>
              </a:lnSpc>
            </a:pPr>
            <a:r>
              <a:rPr lang="en-US" sz="2400" b="1" dirty="0" smtClean="0">
                <a:solidFill>
                  <a:srgbClr val="002060"/>
                </a:solidFill>
              </a:rPr>
              <a:t>Need to strengthen the NCP system (</a:t>
            </a:r>
            <a:r>
              <a:rPr lang="en-US" sz="2400" dirty="0" smtClean="0">
                <a:solidFill>
                  <a:srgbClr val="002060"/>
                </a:solidFill>
              </a:rPr>
              <a:t>role; train; remunerate; </a:t>
            </a:r>
            <a:r>
              <a:rPr lang="en-US" sz="2400" dirty="0" err="1" smtClean="0">
                <a:solidFill>
                  <a:srgbClr val="002060"/>
                </a:solidFill>
              </a:rPr>
              <a:t>MoES</a:t>
            </a:r>
            <a:r>
              <a:rPr lang="en-US" sz="2400" dirty="0" smtClean="0">
                <a:solidFill>
                  <a:srgbClr val="002060"/>
                </a:solidFill>
              </a:rPr>
              <a:t>/steering </a:t>
            </a:r>
            <a:r>
              <a:rPr lang="en-US" sz="2400" u="sng" dirty="0" smtClean="0">
                <a:solidFill>
                  <a:srgbClr val="002060"/>
                </a:solidFill>
              </a:rPr>
              <a:t>and</a:t>
            </a:r>
            <a:r>
              <a:rPr lang="en-US" sz="2400" dirty="0" smtClean="0">
                <a:solidFill>
                  <a:srgbClr val="002060"/>
                </a:solidFill>
              </a:rPr>
              <a:t> SRNSF/ ‘do the job’!)</a:t>
            </a:r>
          </a:p>
          <a:p>
            <a:pPr>
              <a:lnSpc>
                <a:spcPct val="150000"/>
              </a:lnSpc>
            </a:pPr>
            <a:r>
              <a:rPr lang="en-US" sz="2400" b="1" dirty="0" smtClean="0">
                <a:solidFill>
                  <a:srgbClr val="002060"/>
                </a:solidFill>
              </a:rPr>
              <a:t>Participate actively in COST and Support Actions</a:t>
            </a:r>
          </a:p>
        </p:txBody>
      </p:sp>
      <p:sp>
        <p:nvSpPr>
          <p:cNvPr id="4" name="Slide Number Placeholder 3"/>
          <p:cNvSpPr>
            <a:spLocks noGrp="1"/>
          </p:cNvSpPr>
          <p:nvPr>
            <p:ph type="sldNum" sz="quarter" idx="12"/>
          </p:nvPr>
        </p:nvSpPr>
        <p:spPr/>
        <p:txBody>
          <a:bodyPr/>
          <a:lstStyle/>
          <a:p>
            <a:fld id="{59DE6EB8-52AB-45EA-A660-3E1EBFA72987}" type="slidenum">
              <a:rPr lang="en-US" smtClean="0">
                <a:solidFill>
                  <a:srgbClr val="04617B">
                    <a:shade val="90000"/>
                  </a:srgbClr>
                </a:solidFill>
              </a:rPr>
              <a:pPr/>
              <a:t>22</a:t>
            </a:fld>
            <a:endParaRPr lang="en-US">
              <a:solidFill>
                <a:srgbClr val="04617B">
                  <a:shade val="90000"/>
                </a:srgbClr>
              </a:solidFill>
            </a:endParaRPr>
          </a:p>
        </p:txBody>
      </p:sp>
      <p:sp>
        <p:nvSpPr>
          <p:cNvPr id="6" name="TextBox 5"/>
          <p:cNvSpPr txBox="1"/>
          <p:nvPr/>
        </p:nvSpPr>
        <p:spPr>
          <a:xfrm>
            <a:off x="7875219" y="6015692"/>
            <a:ext cx="3478581" cy="52322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800" b="1" dirty="0">
                <a:solidFill>
                  <a:srgbClr val="C00000"/>
                </a:solidFill>
              </a:rPr>
              <a:t>It is extremely urgent!</a:t>
            </a:r>
            <a:endParaRPr lang="el-GR" sz="2800" b="1" dirty="0">
              <a:solidFill>
                <a:srgbClr val="C00000"/>
              </a:solidFill>
            </a:endParaRPr>
          </a:p>
        </p:txBody>
      </p:sp>
      <p:pic>
        <p:nvPicPr>
          <p:cNvPr id="8" name="Picture 7" descr="C:\Users\tmzhavanadze\Desktop\პრეზენტაცია მეცნ. ფესტ\h2020-header.jpg"/>
          <p:cNvPicPr/>
          <p:nvPr/>
        </p:nvPicPr>
        <p:blipFill>
          <a:blip cstate="print">
            <a:extLst>
              <a:ext uri="{28A0092B-C50C-407E-A947-70E740481C1C}">
                <a14:useLocalDpi xmlns:a14="http://schemas.microsoft.com/office/drawing/2010/main" val="0"/>
              </a:ext>
            </a:extLst>
          </a:blip>
          <a:srcRect/>
          <a:stretch>
            <a:fillRect/>
          </a:stretch>
        </p:blipFill>
        <p:spPr bwMode="auto">
          <a:xfrm>
            <a:off x="9599724" y="550580"/>
            <a:ext cx="2520518" cy="1470157"/>
          </a:xfrm>
          <a:prstGeom prst="rect">
            <a:avLst/>
          </a:prstGeom>
          <a:noFill/>
          <a:ln>
            <a:noFill/>
          </a:ln>
        </p:spPr>
      </p:pic>
      <p:sp>
        <p:nvSpPr>
          <p:cNvPr id="7" name="Title 1"/>
          <p:cNvSpPr txBox="1">
            <a:spLocks/>
          </p:cNvSpPr>
          <p:nvPr/>
        </p:nvSpPr>
        <p:spPr>
          <a:xfrm>
            <a:off x="0" y="0"/>
            <a:ext cx="12192000" cy="740780"/>
          </a:xfrm>
          <a:prstGeom prst="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3600" b="1" dirty="0" smtClean="0"/>
              <a:t>New Opportunities and Challenges</a:t>
            </a:r>
            <a:endParaRPr lang="ru-RU" sz="3200" b="1" dirty="0"/>
          </a:p>
        </p:txBody>
      </p:sp>
    </p:spTree>
    <p:extLst>
      <p:ext uri="{BB962C8B-B14F-4D97-AF65-F5344CB8AC3E}">
        <p14:creationId xmlns:p14="http://schemas.microsoft.com/office/powerpoint/2010/main" val="55510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7" presetID="10" presetClass="entr" presetSubtype="0" fill="hold" grpId="0" nodeType="with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fade">
                                      <p:cBhvr>
                                        <p:cTn id="39" dur="500"/>
                                        <p:tgtEl>
                                          <p:spTgt spid="2"/>
                                        </p:tgtEl>
                                      </p:cBhvr>
                                    </p:animEffect>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circle(in)">
                                      <p:cBhvr>
                                        <p:cTn id="4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40780"/>
            <a:ext cx="8229600" cy="735094"/>
          </a:xfrm>
        </p:spPr>
        <p:txBody>
          <a:bodyPr/>
          <a:lstStyle/>
          <a:p>
            <a:r>
              <a:rPr lang="en-US" b="1" dirty="0" smtClean="0">
                <a:solidFill>
                  <a:srgbClr val="04617B"/>
                </a:solidFill>
              </a:rPr>
              <a:t>Key </a:t>
            </a:r>
            <a:r>
              <a:rPr lang="en-US" b="1" dirty="0">
                <a:solidFill>
                  <a:srgbClr val="04617B"/>
                </a:solidFill>
              </a:rPr>
              <a:t>messages</a:t>
            </a:r>
            <a:endParaRPr lang="el-GR" dirty="0"/>
          </a:p>
        </p:txBody>
      </p:sp>
      <p:sp>
        <p:nvSpPr>
          <p:cNvPr id="3" name="Content Placeholder 2"/>
          <p:cNvSpPr>
            <a:spLocks noGrp="1"/>
          </p:cNvSpPr>
          <p:nvPr>
            <p:ph idx="1"/>
          </p:nvPr>
        </p:nvSpPr>
        <p:spPr>
          <a:xfrm>
            <a:off x="381000" y="1431429"/>
            <a:ext cx="6805863" cy="2511757"/>
          </a:xfrm>
          <a:ln>
            <a:solidFill>
              <a:schemeClr val="bg1"/>
            </a:solidFill>
          </a:ln>
        </p:spPr>
        <p:style>
          <a:lnRef idx="2">
            <a:schemeClr val="accent1"/>
          </a:lnRef>
          <a:fillRef idx="1">
            <a:schemeClr val="lt1"/>
          </a:fillRef>
          <a:effectRef idx="0">
            <a:schemeClr val="accent1"/>
          </a:effectRef>
          <a:fontRef idx="minor">
            <a:schemeClr val="dk1"/>
          </a:fontRef>
        </p:style>
        <p:txBody>
          <a:bodyPr>
            <a:noAutofit/>
          </a:bodyPr>
          <a:lstStyle/>
          <a:p>
            <a:pPr>
              <a:buClr>
                <a:srgbClr val="002060"/>
              </a:buClr>
              <a:buFont typeface="Wingdings" panose="05000000000000000000" pitchFamily="2" charset="2"/>
              <a:buChar char="Ø"/>
            </a:pPr>
            <a:r>
              <a:rPr lang="en-US" sz="2400" dirty="0" smtClean="0">
                <a:solidFill>
                  <a:srgbClr val="002060"/>
                </a:solidFill>
              </a:rPr>
              <a:t>The </a:t>
            </a:r>
            <a:r>
              <a:rPr lang="en-US" sz="2400" i="1" dirty="0">
                <a:solidFill>
                  <a:srgbClr val="002060"/>
                </a:solidFill>
              </a:rPr>
              <a:t>Association</a:t>
            </a:r>
            <a:r>
              <a:rPr lang="en-US" sz="2400" dirty="0">
                <a:solidFill>
                  <a:srgbClr val="002060"/>
                </a:solidFill>
              </a:rPr>
              <a:t> of Georgia to H2020 constitutes an </a:t>
            </a:r>
            <a:r>
              <a:rPr lang="en-US" sz="2400" i="1" dirty="0">
                <a:solidFill>
                  <a:srgbClr val="002060"/>
                </a:solidFill>
              </a:rPr>
              <a:t>opportunity</a:t>
            </a:r>
            <a:r>
              <a:rPr lang="en-US" sz="2400" dirty="0">
                <a:solidFill>
                  <a:srgbClr val="002060"/>
                </a:solidFill>
              </a:rPr>
              <a:t> for improving the STI system</a:t>
            </a:r>
          </a:p>
          <a:p>
            <a:pPr>
              <a:buClr>
                <a:srgbClr val="002060"/>
              </a:buClr>
              <a:buFont typeface="Wingdings" panose="05000000000000000000" pitchFamily="2" charset="2"/>
              <a:buChar char="Ø"/>
            </a:pPr>
            <a:endParaRPr lang="en-US" sz="500" dirty="0">
              <a:solidFill>
                <a:srgbClr val="002060"/>
              </a:solidFill>
            </a:endParaRPr>
          </a:p>
          <a:p>
            <a:pPr>
              <a:buClr>
                <a:srgbClr val="002060"/>
              </a:buClr>
              <a:buFont typeface="Wingdings" panose="05000000000000000000" pitchFamily="2" charset="2"/>
              <a:buChar char="Ø"/>
            </a:pPr>
            <a:r>
              <a:rPr lang="en-US" sz="2400" dirty="0">
                <a:solidFill>
                  <a:srgbClr val="002060"/>
                </a:solidFill>
              </a:rPr>
              <a:t>But it is also a </a:t>
            </a:r>
            <a:r>
              <a:rPr lang="en-US" sz="2400" i="1" dirty="0">
                <a:solidFill>
                  <a:srgbClr val="002060"/>
                </a:solidFill>
              </a:rPr>
              <a:t>challenge</a:t>
            </a:r>
            <a:r>
              <a:rPr lang="en-US" sz="2400" dirty="0">
                <a:solidFill>
                  <a:srgbClr val="002060"/>
                </a:solidFill>
              </a:rPr>
              <a:t>: </a:t>
            </a:r>
            <a:r>
              <a:rPr lang="en-US" sz="2400" b="1" dirty="0">
                <a:solidFill>
                  <a:srgbClr val="0070C0"/>
                </a:solidFill>
              </a:rPr>
              <a:t>a systematic multi-level effort is necessary </a:t>
            </a:r>
            <a:r>
              <a:rPr lang="en-US" sz="2400" dirty="0">
                <a:solidFill>
                  <a:srgbClr val="002060"/>
                </a:solidFill>
              </a:rPr>
              <a:t>in order to obtain the benefits from the Association</a:t>
            </a:r>
            <a:endParaRPr lang="el-GR" sz="2400" i="1" dirty="0">
              <a:solidFill>
                <a:srgbClr val="002060"/>
              </a:solidFill>
            </a:endParaRPr>
          </a:p>
          <a:p>
            <a:pPr>
              <a:buFont typeface="Wingdings" panose="05000000000000000000" pitchFamily="2" charset="2"/>
              <a:buChar char="Ø"/>
            </a:pPr>
            <a:endParaRPr lang="el-GR" sz="2400" dirty="0">
              <a:solidFill>
                <a:srgbClr val="002060"/>
              </a:solidFill>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solidFill>
                  <a:srgbClr val="04617B">
                    <a:shade val="90000"/>
                  </a:srgbClr>
                </a:solidFill>
              </a:rPr>
              <a:pPr/>
              <a:t>23</a:t>
            </a:fld>
            <a:endParaRPr lang="en-US">
              <a:solidFill>
                <a:srgbClr val="04617B">
                  <a:shade val="90000"/>
                </a:srgbClr>
              </a:solidFill>
            </a:endParaRPr>
          </a:p>
        </p:txBody>
      </p:sp>
      <p:sp>
        <p:nvSpPr>
          <p:cNvPr id="6" name="Title 1"/>
          <p:cNvSpPr txBox="1">
            <a:spLocks/>
          </p:cNvSpPr>
          <p:nvPr/>
        </p:nvSpPr>
        <p:spPr>
          <a:xfrm>
            <a:off x="0" y="0"/>
            <a:ext cx="12192000" cy="740780"/>
          </a:xfrm>
          <a:prstGeom prst="rect">
            <a:avLst/>
          </a:prstGeom>
          <a:solidFill>
            <a:srgbClr val="002060"/>
          </a:solidFill>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3200" dirty="0" smtClean="0">
                <a:ea typeface="Times New Roman" pitchFamily="18" charset="0"/>
                <a:cs typeface="Times New Roman" pitchFamily="18" charset="0"/>
              </a:rPr>
              <a:t/>
            </a:r>
            <a:br>
              <a:rPr lang="en-US" sz="3200" dirty="0" smtClean="0">
                <a:ea typeface="Times New Roman" pitchFamily="18" charset="0"/>
                <a:cs typeface="Times New Roman" pitchFamily="18" charset="0"/>
              </a:rPr>
            </a:br>
            <a:r>
              <a:rPr lang="en-US" sz="3200" dirty="0" smtClean="0">
                <a:ea typeface="Times New Roman" pitchFamily="18" charset="0"/>
                <a:cs typeface="Times New Roman" pitchFamily="18" charset="0"/>
              </a:rPr>
              <a:t/>
            </a:r>
            <a:br>
              <a:rPr lang="en-US" sz="3200" dirty="0" smtClean="0">
                <a:ea typeface="Times New Roman" pitchFamily="18" charset="0"/>
                <a:cs typeface="Times New Roman" pitchFamily="18" charset="0"/>
              </a:rPr>
            </a:br>
            <a:r>
              <a:rPr lang="en-US" sz="3600" b="1" dirty="0" smtClean="0"/>
              <a:t>H2020 Association Opportunities and Challenges</a:t>
            </a:r>
            <a:r>
              <a:rPr lang="en-US" sz="3200" b="1" dirty="0" smtClean="0">
                <a:ea typeface="Times New Roman" pitchFamily="18" charset="0"/>
                <a:cs typeface="Times New Roman" pitchFamily="18" charset="0"/>
              </a:rPr>
              <a:t/>
            </a:r>
            <a:br>
              <a:rPr lang="en-US" sz="3200" b="1" dirty="0" smtClean="0">
                <a:ea typeface="Times New Roman" pitchFamily="18" charset="0"/>
                <a:cs typeface="Times New Roman" pitchFamily="18" charset="0"/>
              </a:rPr>
            </a:br>
            <a:r>
              <a:rPr lang="ru-RU" sz="3200" b="1" dirty="0" smtClean="0">
                <a:cs typeface="Arial" pitchFamily="34" charset="0"/>
              </a:rPr>
              <a:t/>
            </a:r>
            <a:br>
              <a:rPr lang="ru-RU" sz="3200" b="1" dirty="0" smtClean="0">
                <a:cs typeface="Arial" pitchFamily="34" charset="0"/>
              </a:rPr>
            </a:br>
            <a:endParaRPr lang="ru-RU" sz="3200" b="1" dirty="0"/>
          </a:p>
        </p:txBody>
      </p:sp>
      <p:sp>
        <p:nvSpPr>
          <p:cNvPr id="7" name="Title 1"/>
          <p:cNvSpPr txBox="1">
            <a:spLocks/>
          </p:cNvSpPr>
          <p:nvPr/>
        </p:nvSpPr>
        <p:spPr>
          <a:xfrm>
            <a:off x="4495799" y="3294228"/>
            <a:ext cx="7551821" cy="520619"/>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b="1" dirty="0" smtClean="0">
                <a:solidFill>
                  <a:srgbClr val="FF0000"/>
                </a:solidFill>
              </a:rPr>
              <a:t>SRNSF vision and plans:</a:t>
            </a:r>
            <a:endParaRPr lang="el-GR" dirty="0">
              <a:solidFill>
                <a:srgbClr val="FF0000"/>
              </a:solidFill>
            </a:endParaRPr>
          </a:p>
        </p:txBody>
      </p:sp>
      <p:sp>
        <p:nvSpPr>
          <p:cNvPr id="8" name="Content Placeholder 2"/>
          <p:cNvSpPr txBox="1">
            <a:spLocks/>
          </p:cNvSpPr>
          <p:nvPr/>
        </p:nvSpPr>
        <p:spPr>
          <a:xfrm>
            <a:off x="5807241" y="4207127"/>
            <a:ext cx="6240379" cy="2514348"/>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algn="r">
              <a:buClr>
                <a:srgbClr val="002060"/>
              </a:buClr>
              <a:buFont typeface="Wingdings" panose="05000000000000000000" pitchFamily="2" charset="2"/>
              <a:buChar char="Ø"/>
            </a:pPr>
            <a:r>
              <a:rPr lang="en-US" sz="2200" dirty="0" smtClean="0">
                <a:solidFill>
                  <a:srgbClr val="002060"/>
                </a:solidFill>
              </a:rPr>
              <a:t>New </a:t>
            </a:r>
            <a:r>
              <a:rPr lang="en-US" sz="2200" dirty="0" err="1" smtClean="0">
                <a:solidFill>
                  <a:srgbClr val="002060"/>
                </a:solidFill>
              </a:rPr>
              <a:t>Programme</a:t>
            </a:r>
            <a:r>
              <a:rPr lang="en-US" sz="2200" dirty="0" smtClean="0">
                <a:solidFill>
                  <a:srgbClr val="002060"/>
                </a:solidFill>
              </a:rPr>
              <a:t> for preparatory activities to </a:t>
            </a:r>
            <a:r>
              <a:rPr lang="en-US" sz="2200" dirty="0" smtClean="0">
                <a:solidFill>
                  <a:srgbClr val="FF0000"/>
                </a:solidFill>
              </a:rPr>
              <a:t>foster H2020 project writing and networking</a:t>
            </a:r>
          </a:p>
          <a:p>
            <a:pPr marL="0" indent="0" algn="r">
              <a:buClr>
                <a:srgbClr val="002060"/>
              </a:buClr>
              <a:buNone/>
            </a:pPr>
            <a:endParaRPr lang="en-US" sz="500" dirty="0" smtClean="0">
              <a:solidFill>
                <a:srgbClr val="002060"/>
              </a:solidFill>
            </a:endParaRPr>
          </a:p>
          <a:p>
            <a:pPr algn="r">
              <a:buClr>
                <a:srgbClr val="002060"/>
              </a:buClr>
              <a:buFont typeface="Wingdings" panose="05000000000000000000" pitchFamily="2" charset="2"/>
              <a:buChar char="Ø"/>
            </a:pPr>
            <a:r>
              <a:rPr lang="en-US" sz="2200" i="1" dirty="0" smtClean="0">
                <a:solidFill>
                  <a:srgbClr val="002060"/>
                </a:solidFill>
              </a:rPr>
              <a:t>Supporting Georgian researchers’ participation in </a:t>
            </a:r>
            <a:r>
              <a:rPr lang="en-US" sz="2200" i="1" dirty="0" smtClean="0">
                <a:solidFill>
                  <a:srgbClr val="FF0000"/>
                </a:solidFill>
              </a:rPr>
              <a:t>Brokerage Events, Twinning </a:t>
            </a:r>
            <a:r>
              <a:rPr lang="en-US" sz="2200" i="1" dirty="0" err="1" smtClean="0">
                <a:solidFill>
                  <a:srgbClr val="FF0000"/>
                </a:solidFill>
              </a:rPr>
              <a:t>Programmes</a:t>
            </a:r>
            <a:r>
              <a:rPr lang="en-US" sz="2200" i="1" dirty="0" smtClean="0">
                <a:solidFill>
                  <a:srgbClr val="FF0000"/>
                </a:solidFill>
              </a:rPr>
              <a:t> (TG, </a:t>
            </a:r>
            <a:r>
              <a:rPr lang="en-US" sz="2200" dirty="0" smtClean="0">
                <a:solidFill>
                  <a:srgbClr val="FF0000"/>
                </a:solidFill>
              </a:rPr>
              <a:t>IG, CG, SS,</a:t>
            </a:r>
            <a:r>
              <a:rPr lang="en-US" sz="2200" i="1" dirty="0" smtClean="0">
                <a:solidFill>
                  <a:srgbClr val="FF0000"/>
                </a:solidFill>
              </a:rPr>
              <a:t> Multilateral projects)</a:t>
            </a:r>
          </a:p>
          <a:p>
            <a:pPr marL="0" indent="0" algn="r">
              <a:buClr>
                <a:srgbClr val="002060"/>
              </a:buClr>
              <a:buNone/>
            </a:pPr>
            <a:endParaRPr lang="en-US" sz="500" i="1" dirty="0" smtClean="0">
              <a:solidFill>
                <a:srgbClr val="002060"/>
              </a:solidFill>
            </a:endParaRPr>
          </a:p>
          <a:p>
            <a:pPr algn="r">
              <a:buClr>
                <a:srgbClr val="002060"/>
              </a:buClr>
              <a:buFont typeface="Wingdings" panose="05000000000000000000" pitchFamily="2" charset="2"/>
              <a:buChar char="Ø"/>
            </a:pPr>
            <a:r>
              <a:rPr lang="en-US" sz="2200" i="1" dirty="0" smtClean="0">
                <a:solidFill>
                  <a:srgbClr val="002060"/>
                </a:solidFill>
              </a:rPr>
              <a:t>Strengthening </a:t>
            </a:r>
            <a:r>
              <a:rPr lang="en-US" sz="2200" i="1" dirty="0" smtClean="0">
                <a:solidFill>
                  <a:srgbClr val="FF0000"/>
                </a:solidFill>
              </a:rPr>
              <a:t>cooperation with Diaspora </a:t>
            </a:r>
            <a:r>
              <a:rPr lang="en-US" sz="2200" i="1" dirty="0" smtClean="0">
                <a:solidFill>
                  <a:srgbClr val="002060"/>
                </a:solidFill>
              </a:rPr>
              <a:t>(DI)</a:t>
            </a:r>
            <a:endParaRPr lang="el-GR" sz="2200" i="1" dirty="0" smtClean="0">
              <a:solidFill>
                <a:srgbClr val="002060"/>
              </a:solidFill>
            </a:endParaRPr>
          </a:p>
          <a:p>
            <a:pPr algn="r">
              <a:buFont typeface="Wingdings" panose="05000000000000000000" pitchFamily="2" charset="2"/>
              <a:buChar char="Ø"/>
            </a:pPr>
            <a:endParaRPr lang="el-GR" sz="2000" dirty="0">
              <a:solidFill>
                <a:srgbClr val="002060"/>
              </a:solidFill>
            </a:endParaRPr>
          </a:p>
        </p:txBody>
      </p:sp>
      <p:pic>
        <p:nvPicPr>
          <p:cNvPr id="9" name="Picture 5"/>
          <p:cNvPicPr>
            <a:picLocks noChangeAspect="1"/>
          </p:cNvPicPr>
          <p:nvPr/>
        </p:nvPicPr>
        <p:blipFill>
          <a:blip cstate="print">
            <a:extLst>
              <a:ext uri="{28A0092B-C50C-407E-A947-70E740481C1C}">
                <a14:useLocalDpi xmlns:a14="http://schemas.microsoft.com/office/drawing/2010/main" val="0"/>
              </a:ext>
            </a:extLst>
          </a:blip>
          <a:srcRect/>
          <a:stretch>
            <a:fillRect/>
          </a:stretch>
        </p:blipFill>
        <p:spPr bwMode="auto">
          <a:xfrm>
            <a:off x="8035089" y="1321296"/>
            <a:ext cx="3894221" cy="125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2"/>
          <p:cNvSpPr txBox="1">
            <a:spLocks/>
          </p:cNvSpPr>
          <p:nvPr/>
        </p:nvSpPr>
        <p:spPr>
          <a:xfrm>
            <a:off x="294774" y="3686509"/>
            <a:ext cx="4690307" cy="3034966"/>
          </a:xfrm>
          <a:prstGeom prst="rect">
            <a:avLst/>
          </a:prstGeom>
          <a:solidFill>
            <a:schemeClr val="accent4">
              <a:lumMod val="40000"/>
              <a:lumOff val="60000"/>
            </a:schemeClr>
          </a:solidFill>
          <a:ln>
            <a:solidFill>
              <a:srgbClr val="FF0000"/>
            </a:solidFill>
          </a:ln>
          <a:scene3d>
            <a:camera prst="perspectiveRelaxedModerately"/>
            <a:lightRig rig="threePt" dir="t"/>
          </a:scene3d>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a:buClr>
                <a:srgbClr val="0BD0D9"/>
              </a:buClr>
              <a:buFont typeface="Wingdings" panose="05000000000000000000" pitchFamily="2" charset="2"/>
              <a:buChar char="Ø"/>
            </a:pPr>
            <a:endParaRPr lang="en-US" sz="1200" b="1" dirty="0" smtClean="0">
              <a:solidFill>
                <a:srgbClr val="C00000"/>
              </a:solidFill>
            </a:endParaRPr>
          </a:p>
          <a:p>
            <a:pPr marL="0" indent="0" algn="ctr">
              <a:buClr>
                <a:srgbClr val="002060"/>
              </a:buClr>
              <a:buNone/>
            </a:pPr>
            <a:r>
              <a:rPr lang="en-US" sz="3200" b="1" dirty="0" smtClean="0">
                <a:solidFill>
                  <a:srgbClr val="C00000"/>
                </a:solidFill>
              </a:rPr>
              <a:t>Creation of Well Functioning NCP Network is crucial!</a:t>
            </a:r>
          </a:p>
          <a:p>
            <a:pPr marL="0" indent="0">
              <a:buClr>
                <a:srgbClr val="002060"/>
              </a:buClr>
              <a:buNone/>
            </a:pPr>
            <a:endParaRPr lang="en-US" sz="600" dirty="0">
              <a:solidFill>
                <a:srgbClr val="C00000"/>
              </a:solidFill>
            </a:endParaRPr>
          </a:p>
          <a:p>
            <a:pPr marL="0" indent="0" algn="ctr">
              <a:buClr>
                <a:srgbClr val="002060"/>
              </a:buClr>
              <a:buNone/>
            </a:pPr>
            <a:r>
              <a:rPr lang="en-US" sz="2600" dirty="0" smtClean="0">
                <a:solidFill>
                  <a:srgbClr val="C00000"/>
                </a:solidFill>
              </a:rPr>
              <a:t>Grants’ Management Units at HEIs and RCs</a:t>
            </a:r>
          </a:p>
          <a:p>
            <a:pPr marL="0" indent="0" algn="ctr">
              <a:buClr>
                <a:srgbClr val="002060"/>
              </a:buClr>
              <a:buNone/>
            </a:pPr>
            <a:r>
              <a:rPr lang="en-US" sz="2600" dirty="0" smtClean="0">
                <a:solidFill>
                  <a:srgbClr val="C00000"/>
                </a:solidFill>
              </a:rPr>
              <a:t>Intensive trainings/workshops on H2020 </a:t>
            </a:r>
            <a:r>
              <a:rPr lang="en-US" sz="2600" dirty="0" err="1" smtClean="0">
                <a:solidFill>
                  <a:srgbClr val="C00000"/>
                </a:solidFill>
              </a:rPr>
              <a:t>programmes</a:t>
            </a:r>
            <a:r>
              <a:rPr lang="en-US" sz="2600" dirty="0" smtClean="0">
                <a:solidFill>
                  <a:srgbClr val="C00000"/>
                </a:solidFill>
              </a:rPr>
              <a:t> and project writing and management is needed!</a:t>
            </a:r>
          </a:p>
        </p:txBody>
      </p:sp>
    </p:spTree>
    <p:extLst>
      <p:ext uri="{BB962C8B-B14F-4D97-AF65-F5344CB8AC3E}">
        <p14:creationId xmlns:p14="http://schemas.microsoft.com/office/powerpoint/2010/main" val="1353958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P spid="6" grpId="0" animBg="1"/>
      <p:bldP spid="7" grpId="0"/>
      <p:bldP spid="8"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6090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94948"/>
            <a:ext cx="12192000" cy="4263052"/>
          </a:xfrm>
          <a:solidFill>
            <a:srgbClr val="1A3859"/>
          </a:solidFill>
        </p:spPr>
        <p:txBody>
          <a:bodyPr>
            <a:normAutofit/>
          </a:bodyPr>
          <a:lstStyle/>
          <a:p>
            <a:pPr algn="ctr">
              <a:lnSpc>
                <a:spcPct val="100000"/>
              </a:lnSpc>
            </a:pPr>
            <a:r>
              <a:rPr lang="en-US" sz="5000" b="1" i="1" dirty="0" smtClean="0">
                <a:solidFill>
                  <a:schemeClr val="bg1"/>
                </a:solidFill>
              </a:rPr>
              <a:t>Thank you for your attention </a:t>
            </a:r>
            <a:r>
              <a:rPr lang="en-US" sz="3200" b="1" i="1" dirty="0" smtClean="0">
                <a:solidFill>
                  <a:schemeClr val="bg1"/>
                </a:solidFill>
              </a:rPr>
              <a:t/>
            </a:r>
            <a:br>
              <a:rPr lang="en-US" sz="3200" b="1" i="1" dirty="0" smtClean="0">
                <a:solidFill>
                  <a:schemeClr val="bg1"/>
                </a:solidFill>
              </a:rPr>
            </a:br>
            <a:r>
              <a:rPr lang="ka-GE" sz="2400" b="1" u="sng" dirty="0" smtClean="0">
                <a:solidFill>
                  <a:schemeClr val="bg1"/>
                </a:solidFill>
              </a:rPr>
              <a:t/>
            </a:r>
            <a:br>
              <a:rPr lang="ka-GE" sz="2400" b="1" u="sng" dirty="0" smtClean="0">
                <a:solidFill>
                  <a:schemeClr val="bg1"/>
                </a:solidFill>
              </a:rPr>
            </a:br>
            <a:r>
              <a:rPr lang="en-US" sz="7000" b="1" dirty="0" smtClean="0">
                <a:solidFill>
                  <a:schemeClr val="bg1"/>
                </a:solidFill>
                <a:latin typeface="Georgia" pitchFamily="18" charset="0"/>
                <a:hlinkClick r:id="rId2"/>
              </a:rPr>
              <a:t>www.rustaveli.org.ge</a:t>
            </a:r>
            <a:r>
              <a:rPr lang="en-US" sz="7000" b="1" dirty="0" smtClean="0">
                <a:solidFill>
                  <a:schemeClr val="bg1"/>
                </a:solidFill>
                <a:latin typeface="Georgia" pitchFamily="18" charset="0"/>
              </a:rPr>
              <a:t/>
            </a:r>
            <a:br>
              <a:rPr lang="en-US" sz="7000" b="1" dirty="0" smtClean="0">
                <a:solidFill>
                  <a:schemeClr val="bg1"/>
                </a:solidFill>
                <a:latin typeface="Georgia" pitchFamily="18" charset="0"/>
              </a:rPr>
            </a:br>
            <a:r>
              <a:rPr lang="en-US" sz="2000" b="1" dirty="0" smtClean="0">
                <a:solidFill>
                  <a:schemeClr val="bg1"/>
                </a:solidFill>
                <a:latin typeface="Georgia" pitchFamily="18" charset="0"/>
                <a:hlinkClick r:id="rId3"/>
              </a:rPr>
              <a:t>mikaberidze@rustaveli.org.ge</a:t>
            </a:r>
            <a:r>
              <a:rPr lang="en-US" sz="2000" b="1" dirty="0" smtClean="0">
                <a:solidFill>
                  <a:schemeClr val="bg1"/>
                </a:solidFill>
                <a:latin typeface="Georgia" pitchFamily="18" charset="0"/>
              </a:rPr>
              <a:t> </a:t>
            </a:r>
            <a:br>
              <a:rPr lang="en-US" sz="2000" b="1" dirty="0" smtClean="0">
                <a:solidFill>
                  <a:schemeClr val="bg1"/>
                </a:solidFill>
                <a:latin typeface="Georgia" pitchFamily="18" charset="0"/>
              </a:rPr>
            </a:br>
            <a:r>
              <a:rPr lang="en-US" sz="2000" b="1" dirty="0" smtClean="0">
                <a:solidFill>
                  <a:schemeClr val="bg1"/>
                </a:solidFill>
                <a:latin typeface="Georgia" pitchFamily="18" charset="0"/>
                <a:hlinkClick r:id="rId4"/>
              </a:rPr>
              <a:t>keburia@rustaveli.org.ge</a:t>
            </a:r>
            <a:r>
              <a:rPr lang="en-US" sz="2000" b="1" dirty="0" smtClean="0">
                <a:solidFill>
                  <a:schemeClr val="bg1"/>
                </a:solidFill>
                <a:latin typeface="Georgia" pitchFamily="18" charset="0"/>
              </a:rPr>
              <a:t>  </a:t>
            </a:r>
            <a:r>
              <a:rPr lang="en-GB" sz="7000" b="1" dirty="0" smtClean="0">
                <a:solidFill>
                  <a:schemeClr val="bg1"/>
                </a:solidFill>
                <a:latin typeface="Georgia" pitchFamily="18" charset="0"/>
              </a:rPr>
              <a:t>  </a:t>
            </a:r>
            <a:r>
              <a:rPr lang="ka-GE" sz="5600" b="1" dirty="0" smtClean="0">
                <a:solidFill>
                  <a:schemeClr val="bg1"/>
                </a:solidFill>
              </a:rPr>
              <a:t> </a:t>
            </a:r>
            <a:r>
              <a:rPr lang="ka-GE" sz="3200" b="1" dirty="0" smtClean="0">
                <a:solidFill>
                  <a:schemeClr val="bg1"/>
                </a:solidFill>
              </a:rPr>
              <a:t/>
            </a:r>
            <a:br>
              <a:rPr lang="ka-GE" sz="3200" b="1" dirty="0" smtClean="0">
                <a:solidFill>
                  <a:schemeClr val="bg1"/>
                </a:solidFill>
              </a:rPr>
            </a:br>
            <a:endParaRPr lang="en-US" sz="3200" b="1" i="1" dirty="0">
              <a:solidFill>
                <a:schemeClr val="bg1"/>
              </a:solidFill>
            </a:endParaRPr>
          </a:p>
        </p:txBody>
      </p:sp>
      <p:pic>
        <p:nvPicPr>
          <p:cNvPr id="4" name="Picture 4"/>
          <p:cNvPicPr>
            <a:picLocks noChangeAspect="1"/>
          </p:cNvPicPr>
          <p:nvPr/>
        </p:nvPicPr>
        <p:blipFill>
          <a:blip cstate="print">
            <a:extLst>
              <a:ext uri="{28A0092B-C50C-407E-A947-70E740481C1C}">
                <a14:useLocalDpi xmlns:a14="http://schemas.microsoft.com/office/drawing/2010/main" val="0"/>
              </a:ext>
            </a:extLst>
          </a:blip>
          <a:srcRect/>
          <a:stretch>
            <a:fillRect/>
          </a:stretch>
        </p:blipFill>
        <p:spPr bwMode="auto">
          <a:xfrm>
            <a:off x="3148314" y="276070"/>
            <a:ext cx="5729468" cy="185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9905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3347" y="2140955"/>
            <a:ext cx="11004885" cy="4036008"/>
          </a:xfrm>
        </p:spPr>
        <p:txBody>
          <a:bodyPr>
            <a:noAutofit/>
          </a:bodyPr>
          <a:lstStyle/>
          <a:p>
            <a:pPr marL="0" indent="0">
              <a:lnSpc>
                <a:spcPct val="160000"/>
              </a:lnSpc>
              <a:buNone/>
            </a:pPr>
            <a:r>
              <a:rPr lang="en-US" sz="2400" b="1" dirty="0" smtClean="0">
                <a:solidFill>
                  <a:srgbClr val="002060"/>
                </a:solidFill>
              </a:rPr>
              <a:t>Well developed (87 countries; 80% co-publication rate); Support by several Donors (</a:t>
            </a:r>
            <a:r>
              <a:rPr lang="en-US" sz="2400" dirty="0" smtClean="0">
                <a:solidFill>
                  <a:srgbClr val="002060"/>
                </a:solidFill>
              </a:rPr>
              <a:t>but ‘donor driven’</a:t>
            </a:r>
            <a:r>
              <a:rPr lang="en-US" sz="2400" b="1" dirty="0" smtClean="0">
                <a:solidFill>
                  <a:srgbClr val="002060"/>
                </a:solidFill>
              </a:rPr>
              <a:t>)</a:t>
            </a:r>
          </a:p>
          <a:p>
            <a:pPr marL="0" indent="0">
              <a:lnSpc>
                <a:spcPct val="160000"/>
              </a:lnSpc>
              <a:buNone/>
            </a:pPr>
            <a:endParaRPr lang="en-US" sz="1000" b="1" dirty="0" smtClean="0">
              <a:solidFill>
                <a:srgbClr val="002060"/>
              </a:solidFill>
            </a:endParaRPr>
          </a:p>
          <a:p>
            <a:pPr marL="0" indent="0">
              <a:lnSpc>
                <a:spcPct val="160000"/>
              </a:lnSpc>
              <a:buNone/>
            </a:pPr>
            <a:r>
              <a:rPr lang="en-US" sz="2400" b="1" dirty="0" smtClean="0">
                <a:solidFill>
                  <a:srgbClr val="0000FF"/>
                </a:solidFill>
              </a:rPr>
              <a:t>Recommendations: </a:t>
            </a:r>
          </a:p>
          <a:p>
            <a:pPr>
              <a:lnSpc>
                <a:spcPct val="160000"/>
              </a:lnSpc>
              <a:buFont typeface="Wingdings" panose="05000000000000000000" pitchFamily="2" charset="2"/>
              <a:buChar char="Ø"/>
            </a:pPr>
            <a:r>
              <a:rPr lang="en-US" sz="2400" dirty="0" smtClean="0">
                <a:solidFill>
                  <a:srgbClr val="0000FF"/>
                </a:solidFill>
              </a:rPr>
              <a:t>Improve coherence (in line with Vision, Strategy, national priorities);</a:t>
            </a:r>
          </a:p>
          <a:p>
            <a:pPr>
              <a:lnSpc>
                <a:spcPct val="160000"/>
              </a:lnSpc>
              <a:buFont typeface="Wingdings" panose="05000000000000000000" pitchFamily="2" charset="2"/>
              <a:buChar char="Ø"/>
            </a:pPr>
            <a:r>
              <a:rPr lang="en-US" sz="2400" dirty="0" smtClean="0">
                <a:solidFill>
                  <a:srgbClr val="0000FF"/>
                </a:solidFill>
              </a:rPr>
              <a:t>Promote internationalization of Research entities (Int. cooperation offices);</a:t>
            </a:r>
          </a:p>
          <a:p>
            <a:pPr>
              <a:lnSpc>
                <a:spcPct val="160000"/>
              </a:lnSpc>
              <a:buFont typeface="Wingdings" panose="05000000000000000000" pitchFamily="2" charset="2"/>
              <a:buChar char="Ø"/>
            </a:pPr>
            <a:r>
              <a:rPr lang="en-US" sz="2400" dirty="0" smtClean="0">
                <a:solidFill>
                  <a:srgbClr val="0000FF"/>
                </a:solidFill>
              </a:rPr>
              <a:t>Strengthen cooperation with Diaspora</a:t>
            </a:r>
            <a:endParaRPr lang="el-GR" sz="2400" dirty="0">
              <a:solidFill>
                <a:srgbClr val="0000FF"/>
              </a:solidFill>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solidFill>
                  <a:srgbClr val="04617B">
                    <a:shade val="90000"/>
                  </a:srgbClr>
                </a:solidFill>
              </a:rPr>
              <a:pPr/>
              <a:t>3</a:t>
            </a:fld>
            <a:endParaRPr lang="en-US">
              <a:solidFill>
                <a:srgbClr val="04617B">
                  <a:shade val="90000"/>
                </a:srgbClr>
              </a:solidFill>
            </a:endParaRPr>
          </a:p>
        </p:txBody>
      </p:sp>
      <p:pic>
        <p:nvPicPr>
          <p:cNvPr id="5" name="Picture 4"/>
          <p:cNvPicPr>
            <a:picLocks noChangeAspect="1"/>
          </p:cNvPicPr>
          <p:nvPr/>
        </p:nvPicPr>
        <p:blipFill>
          <a:blip/>
          <a:stretch>
            <a:fillRect/>
          </a:stretch>
        </p:blipFill>
        <p:spPr>
          <a:xfrm>
            <a:off x="9619456" y="1256373"/>
            <a:ext cx="2088232" cy="930452"/>
          </a:xfrm>
          <a:prstGeom prst="rect">
            <a:avLst/>
          </a:prstGeom>
        </p:spPr>
      </p:pic>
      <p:sp>
        <p:nvSpPr>
          <p:cNvPr id="6" name="Title 1"/>
          <p:cNvSpPr txBox="1">
            <a:spLocks/>
          </p:cNvSpPr>
          <p:nvPr/>
        </p:nvSpPr>
        <p:spPr>
          <a:xfrm>
            <a:off x="0" y="0"/>
            <a:ext cx="12192000" cy="903954"/>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3600" b="1" dirty="0" smtClean="0">
                <a:ea typeface="Times New Roman" pitchFamily="18" charset="0"/>
                <a:cs typeface="Times New Roman" pitchFamily="18" charset="0"/>
              </a:rPr>
              <a:t>International Cooperation in STI </a:t>
            </a:r>
          </a:p>
          <a:p>
            <a:pPr algn="ctr"/>
            <a:r>
              <a:rPr lang="en-US" sz="3600" b="1" dirty="0" smtClean="0">
                <a:ea typeface="Times New Roman" pitchFamily="18" charset="0"/>
                <a:cs typeface="Times New Roman" pitchFamily="18" charset="0"/>
              </a:rPr>
              <a:t>(PMPRD recommendations)</a:t>
            </a:r>
            <a:endParaRPr lang="ru-RU" sz="3600" b="1" dirty="0"/>
          </a:p>
        </p:txBody>
      </p:sp>
      <p:sp>
        <p:nvSpPr>
          <p:cNvPr id="7" name="Title 6"/>
          <p:cNvSpPr>
            <a:spLocks noGrp="1"/>
          </p:cNvSpPr>
          <p:nvPr>
            <p:ph type="title"/>
          </p:nvPr>
        </p:nvSpPr>
        <p:spPr>
          <a:xfrm>
            <a:off x="147972" y="1114251"/>
            <a:ext cx="10515600" cy="607348"/>
          </a:xfrm>
        </p:spPr>
        <p:txBody>
          <a:bodyPr>
            <a:normAutofit/>
          </a:bodyPr>
          <a:lstStyle/>
          <a:p>
            <a:r>
              <a:rPr lang="en-US" sz="3300" b="1" dirty="0" smtClean="0">
                <a:solidFill>
                  <a:srgbClr val="002060"/>
                </a:solidFill>
              </a:rPr>
              <a:t>Statement in Policy Mix Peer Review Document (2015)</a:t>
            </a:r>
            <a:endParaRPr lang="en-US" sz="3300" b="1" dirty="0">
              <a:solidFill>
                <a:srgbClr val="002060"/>
              </a:solidFill>
            </a:endParaRPr>
          </a:p>
        </p:txBody>
      </p:sp>
      <p:pic>
        <p:nvPicPr>
          <p:cNvPr id="8" name="Picture 7"/>
          <p:cNvPicPr>
            <a:picLocks noChangeAspect="1"/>
          </p:cNvPicPr>
          <p:nvPr/>
        </p:nvPicPr>
        <p:blipFill>
          <a:blip cstate="print"/>
          <a:stretch>
            <a:fillRect/>
          </a:stretch>
        </p:blipFill>
        <p:spPr>
          <a:xfrm>
            <a:off x="9773767" y="3506538"/>
            <a:ext cx="1933921" cy="1350712"/>
          </a:xfrm>
          <a:prstGeom prst="rect">
            <a:avLst/>
          </a:prstGeom>
        </p:spPr>
      </p:pic>
    </p:spTree>
    <p:extLst>
      <p:ext uri="{BB962C8B-B14F-4D97-AF65-F5344CB8AC3E}">
        <p14:creationId xmlns:p14="http://schemas.microsoft.com/office/powerpoint/2010/main" val="334530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03372"/>
          </a:xfr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oAutofit/>
          </a:bodyPr>
          <a:lstStyle/>
          <a:p>
            <a:pPr lvl="0" algn="ctr"/>
            <a:r>
              <a:rPr lang="en-US" sz="3200" dirty="0" smtClean="0">
                <a:solidFill>
                  <a:schemeClr val="bg1"/>
                </a:solidFill>
                <a:ea typeface="Times New Roman" pitchFamily="18" charset="0"/>
                <a:cs typeface="Times New Roman" pitchFamily="18" charset="0"/>
              </a:rPr>
              <a:t/>
            </a:r>
            <a:br>
              <a:rPr lang="en-US" sz="3200" dirty="0" smtClean="0">
                <a:solidFill>
                  <a:schemeClr val="bg1"/>
                </a:solidFill>
                <a:ea typeface="Times New Roman" pitchFamily="18" charset="0"/>
                <a:cs typeface="Times New Roman" pitchFamily="18" charset="0"/>
              </a:rPr>
            </a:br>
            <a:r>
              <a:rPr lang="en-US" sz="3600" dirty="0" smtClean="0">
                <a:solidFill>
                  <a:schemeClr val="bg1"/>
                </a:solidFill>
              </a:rPr>
              <a:t>SRNSF – One of the Major STI Funding Agency:</a:t>
            </a:r>
            <a:br>
              <a:rPr lang="en-US" sz="3600" dirty="0" smtClean="0">
                <a:solidFill>
                  <a:schemeClr val="bg1"/>
                </a:solidFill>
              </a:rPr>
            </a:br>
            <a:r>
              <a:rPr lang="en-US" sz="3600" dirty="0" err="1" smtClean="0">
                <a:solidFill>
                  <a:schemeClr val="bg1"/>
                </a:solidFill>
              </a:rPr>
              <a:t>Programmes</a:t>
            </a:r>
            <a:r>
              <a:rPr lang="en-US" sz="3600" dirty="0">
                <a:solidFill>
                  <a:schemeClr val="bg1"/>
                </a:solidFill>
              </a:rPr>
              <a:t>, Reforms and Latest Developments</a:t>
            </a:r>
            <a:br>
              <a:rPr lang="en-US" sz="3600" dirty="0">
                <a:solidFill>
                  <a:schemeClr val="bg1"/>
                </a:solidFill>
              </a:rPr>
            </a:br>
            <a:endParaRPr lang="ru-RU" sz="3200" b="1" dirty="0">
              <a:solidFill>
                <a:schemeClr val="bg1"/>
              </a:solidFill>
            </a:endParaRPr>
          </a:p>
        </p:txBody>
      </p:sp>
      <p:sp>
        <p:nvSpPr>
          <p:cNvPr id="4" name="Rectangle 3"/>
          <p:cNvSpPr/>
          <p:nvPr/>
        </p:nvSpPr>
        <p:spPr>
          <a:xfrm>
            <a:off x="266218" y="1117439"/>
            <a:ext cx="8976256" cy="5755422"/>
          </a:xfrm>
          <a:prstGeom prst="rect">
            <a:avLst/>
          </a:prstGeom>
          <a:solidFill>
            <a:schemeClr val="bg1"/>
          </a:solidFill>
        </p:spPr>
        <p:txBody>
          <a:bodyPr wrap="square">
            <a:spAutoFit/>
          </a:bodyPr>
          <a:lstStyle/>
          <a:p>
            <a:pPr lvl="0" algn="ctr">
              <a:spcAft>
                <a:spcPts val="1200"/>
              </a:spcAft>
            </a:pPr>
            <a:r>
              <a:rPr lang="en-US" sz="2400" b="1" dirty="0" smtClean="0">
                <a:solidFill>
                  <a:srgbClr val="FF3300"/>
                </a:solidFill>
              </a:rPr>
              <a:t>27 </a:t>
            </a:r>
            <a:r>
              <a:rPr lang="en-US" sz="2400" b="1" dirty="0" err="1" smtClean="0">
                <a:solidFill>
                  <a:srgbClr val="FF3300"/>
                </a:solidFill>
              </a:rPr>
              <a:t>Programmes</a:t>
            </a:r>
            <a:r>
              <a:rPr lang="en-US" sz="2400" b="1" dirty="0" smtClean="0">
                <a:solidFill>
                  <a:srgbClr val="FF3300"/>
                </a:solidFill>
              </a:rPr>
              <a:t>!</a:t>
            </a:r>
            <a:r>
              <a:rPr lang="en-US" sz="2400" dirty="0" smtClean="0">
                <a:solidFill>
                  <a:srgbClr val="FF3300"/>
                </a:solidFill>
              </a:rPr>
              <a:t>       </a:t>
            </a:r>
          </a:p>
          <a:p>
            <a:pPr lvl="0">
              <a:spcAft>
                <a:spcPts val="1200"/>
              </a:spcAft>
              <a:buFont typeface="Arial" pitchFamily="34" charset="0"/>
              <a:buChar char="•"/>
            </a:pPr>
            <a:r>
              <a:rPr lang="en-US" sz="2400" dirty="0" smtClean="0">
                <a:solidFill>
                  <a:schemeClr val="accent5">
                    <a:lumMod val="50000"/>
                  </a:schemeClr>
                </a:solidFill>
              </a:rPr>
              <a:t>      </a:t>
            </a:r>
            <a:r>
              <a:rPr lang="en-US" sz="2200" dirty="0" smtClean="0">
                <a:solidFill>
                  <a:schemeClr val="accent5">
                    <a:lumMod val="50000"/>
                  </a:schemeClr>
                </a:solidFill>
              </a:rPr>
              <a:t>Research projects (basic and applied research, collaborative research)</a:t>
            </a:r>
          </a:p>
          <a:p>
            <a:pPr lvl="0">
              <a:spcAft>
                <a:spcPts val="1200"/>
              </a:spcAft>
              <a:buFont typeface="Arial" pitchFamily="34" charset="0"/>
              <a:buChar char="•"/>
            </a:pPr>
            <a:r>
              <a:rPr lang="en-US" sz="2200" dirty="0" smtClean="0">
                <a:solidFill>
                  <a:schemeClr val="accent5">
                    <a:lumMod val="50000"/>
                  </a:schemeClr>
                </a:solidFill>
              </a:rPr>
              <a:t>       International joint research projects (CNRS, CNR, TUBITAC, STCU)</a:t>
            </a:r>
          </a:p>
          <a:p>
            <a:pPr lvl="0">
              <a:spcAft>
                <a:spcPts val="1200"/>
              </a:spcAft>
              <a:buFont typeface="Arial" pitchFamily="34" charset="0"/>
              <a:buChar char="•"/>
            </a:pPr>
            <a:r>
              <a:rPr lang="en-US" sz="2200" dirty="0" smtClean="0">
                <a:solidFill>
                  <a:schemeClr val="accent5">
                    <a:lumMod val="50000"/>
                  </a:schemeClr>
                </a:solidFill>
              </a:rPr>
              <a:t>       Long-term targeted projects in STEM (from 2017)</a:t>
            </a:r>
          </a:p>
          <a:p>
            <a:pPr lvl="0">
              <a:spcAft>
                <a:spcPts val="1200"/>
              </a:spcAft>
              <a:buFont typeface="Arial" pitchFamily="34" charset="0"/>
              <a:buChar char="•"/>
            </a:pPr>
            <a:r>
              <a:rPr lang="en-US" sz="2200" dirty="0" smtClean="0">
                <a:solidFill>
                  <a:schemeClr val="accent5">
                    <a:lumMod val="50000"/>
                  </a:schemeClr>
                </a:solidFill>
              </a:rPr>
              <a:t>       Mobility of scientists and international collaboration (TG, CG, SS)</a:t>
            </a:r>
          </a:p>
          <a:p>
            <a:pPr lvl="0">
              <a:spcAft>
                <a:spcPts val="1200"/>
              </a:spcAft>
              <a:buFont typeface="Arial" pitchFamily="34" charset="0"/>
              <a:buChar char="•"/>
            </a:pPr>
            <a:r>
              <a:rPr lang="en-US" sz="2200" dirty="0" smtClean="0">
                <a:solidFill>
                  <a:schemeClr val="accent5">
                    <a:lumMod val="50000"/>
                  </a:schemeClr>
                </a:solidFill>
              </a:rPr>
              <a:t>       Young scientists’ development (YS, IG, MR, </a:t>
            </a:r>
            <a:r>
              <a:rPr lang="en-US" sz="2200" dirty="0" err="1" smtClean="0">
                <a:solidFill>
                  <a:schemeClr val="accent5">
                    <a:lumMod val="50000"/>
                  </a:schemeClr>
                </a:solidFill>
              </a:rPr>
              <a:t>PhDF</a:t>
            </a:r>
            <a:r>
              <a:rPr lang="en-US" sz="2200" dirty="0" smtClean="0">
                <a:solidFill>
                  <a:schemeClr val="accent5">
                    <a:lumMod val="50000"/>
                  </a:schemeClr>
                </a:solidFill>
              </a:rPr>
              <a:t>)</a:t>
            </a:r>
          </a:p>
          <a:p>
            <a:pPr lvl="0">
              <a:spcAft>
                <a:spcPts val="1200"/>
              </a:spcAft>
              <a:buFont typeface="Arial" pitchFamily="34" charset="0"/>
              <a:buChar char="•"/>
            </a:pPr>
            <a:r>
              <a:rPr lang="en-US" sz="2200" dirty="0" smtClean="0">
                <a:solidFill>
                  <a:schemeClr val="accent5">
                    <a:lumMod val="50000"/>
                  </a:schemeClr>
                </a:solidFill>
              </a:rPr>
              <a:t>      Research and technology infrastructure development</a:t>
            </a:r>
          </a:p>
          <a:p>
            <a:pPr lvl="0">
              <a:spcAft>
                <a:spcPts val="1200"/>
              </a:spcAft>
              <a:buFont typeface="Arial" pitchFamily="34" charset="0"/>
              <a:buChar char="•"/>
            </a:pPr>
            <a:r>
              <a:rPr lang="en-US" sz="2200" dirty="0" smtClean="0">
                <a:solidFill>
                  <a:schemeClr val="accent5">
                    <a:lumMod val="50000"/>
                  </a:schemeClr>
                </a:solidFill>
              </a:rPr>
              <a:t>      Science popularization (Research and innovative projects with   </a:t>
            </a:r>
          </a:p>
          <a:p>
            <a:pPr lvl="0">
              <a:spcAft>
                <a:spcPts val="1200"/>
              </a:spcAft>
            </a:pPr>
            <a:r>
              <a:rPr lang="en-US" sz="2200" dirty="0" smtClean="0">
                <a:solidFill>
                  <a:schemeClr val="accent5">
                    <a:lumMod val="50000"/>
                  </a:schemeClr>
                </a:solidFill>
              </a:rPr>
              <a:t>        participation of secondary school students, targeted small scale  </a:t>
            </a:r>
          </a:p>
          <a:p>
            <a:pPr lvl="0">
              <a:spcAft>
                <a:spcPts val="1200"/>
              </a:spcAft>
            </a:pPr>
            <a:r>
              <a:rPr lang="en-US" sz="2200" dirty="0" smtClean="0">
                <a:solidFill>
                  <a:schemeClr val="accent5">
                    <a:lumMod val="50000"/>
                  </a:schemeClr>
                </a:solidFill>
              </a:rPr>
              <a:t>        projects for science popularization) </a:t>
            </a:r>
            <a:endParaRPr lang="en-US" sz="2200" dirty="0">
              <a:solidFill>
                <a:schemeClr val="accent5">
                  <a:lumMod val="50000"/>
                </a:schemeClr>
              </a:solidFill>
            </a:endParaRPr>
          </a:p>
          <a:p>
            <a:pPr marL="342900" lvl="0" indent="-342900">
              <a:spcAft>
                <a:spcPts val="1200"/>
              </a:spcAft>
              <a:buFont typeface="Arial" panose="020B0604020202020204" pitchFamily="34" charset="0"/>
              <a:buChar char="•"/>
            </a:pPr>
            <a:r>
              <a:rPr lang="en-US" sz="2200" dirty="0" smtClean="0">
                <a:solidFill>
                  <a:schemeClr val="accent5">
                    <a:lumMod val="50000"/>
                  </a:schemeClr>
                </a:solidFill>
              </a:rPr>
              <a:t>Promotion </a:t>
            </a:r>
            <a:r>
              <a:rPr lang="en-US" sz="2200" dirty="0">
                <a:solidFill>
                  <a:schemeClr val="accent5">
                    <a:lumMod val="50000"/>
                  </a:schemeClr>
                </a:solidFill>
              </a:rPr>
              <a:t>of Georgian Studies within international academic </a:t>
            </a:r>
            <a:r>
              <a:rPr lang="en-US" sz="2200" dirty="0" smtClean="0">
                <a:solidFill>
                  <a:schemeClr val="accent5">
                    <a:lumMod val="50000"/>
                  </a:schemeClr>
                </a:solidFill>
              </a:rPr>
              <a:t>area (HE, OU)</a:t>
            </a:r>
          </a:p>
        </p:txBody>
      </p:sp>
      <p:pic>
        <p:nvPicPr>
          <p:cNvPr id="5" name="Picture 5"/>
          <p:cNvPicPr>
            <a:picLocks noChangeAspect="1"/>
          </p:cNvPicPr>
          <p:nvPr/>
        </p:nvPicPr>
        <p:blipFill>
          <a:blip cstate="print">
            <a:extLst>
              <a:ext uri="{28A0092B-C50C-407E-A947-70E740481C1C}">
                <a14:useLocalDpi xmlns:a14="http://schemas.microsoft.com/office/drawing/2010/main" val="0"/>
              </a:ext>
            </a:extLst>
          </a:blip>
          <a:srcRect/>
          <a:stretch>
            <a:fillRect/>
          </a:stretch>
        </p:blipFill>
        <p:spPr bwMode="auto">
          <a:xfrm>
            <a:off x="9106520" y="5963598"/>
            <a:ext cx="2698750"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http://parkns.ie/wp/wp-content/uploads/2014/10/atom.jpg"/>
          <p:cNvPicPr>
            <a:picLocks noChangeAspect="1" noChangeArrowheads="1"/>
          </p:cNvPicPr>
          <p:nvPr/>
        </p:nvPicPr>
        <p:blipFill>
          <a:blip cstate="print">
            <a:duotone>
              <a:schemeClr val="accent1">
                <a:shade val="45000"/>
                <a:satMod val="135000"/>
              </a:schemeClr>
              <a:prstClr val="white"/>
            </a:duotone>
          </a:blip>
          <a:srcRect/>
          <a:stretch>
            <a:fillRect/>
          </a:stretch>
        </p:blipFill>
        <p:spPr bwMode="auto">
          <a:xfrm>
            <a:off x="9641325" y="1187779"/>
            <a:ext cx="1523468" cy="1323773"/>
          </a:xfrm>
          <a:prstGeom prst="rect">
            <a:avLst/>
          </a:prstGeom>
          <a:noFill/>
          <a:ln w="9525">
            <a:noFill/>
            <a:miter lim="800000"/>
            <a:headEnd/>
            <a:tailEnd/>
          </a:ln>
        </p:spPr>
      </p:pic>
      <p:sp>
        <p:nvSpPr>
          <p:cNvPr id="6" name="Rectangle 5"/>
          <p:cNvSpPr/>
          <p:nvPr/>
        </p:nvSpPr>
        <p:spPr>
          <a:xfrm>
            <a:off x="8792309" y="2563421"/>
            <a:ext cx="3221500" cy="2976520"/>
          </a:xfrm>
          <a:prstGeom prst="rect">
            <a:avLst/>
          </a:prstGeom>
          <a:ln>
            <a:solidFill>
              <a:srgbClr val="FF3300"/>
            </a:solidFill>
          </a:ln>
        </p:spPr>
        <p:txBody>
          <a:bodyPr wrap="square">
            <a:spAutoFit/>
          </a:bodyPr>
          <a:lstStyle/>
          <a:p>
            <a:pPr marL="342900" indent="-342900">
              <a:lnSpc>
                <a:spcPct val="107000"/>
              </a:lnSpc>
              <a:spcAft>
                <a:spcPts val="800"/>
              </a:spcAft>
              <a:buFont typeface="Arial" panose="020B0604020202020204" pitchFamily="34" charset="0"/>
              <a:buChar char="•"/>
            </a:pPr>
            <a:r>
              <a:rPr lang="en-US" sz="1600" b="1" dirty="0" smtClean="0">
                <a:solidFill>
                  <a:schemeClr val="accent2"/>
                </a:solidFill>
                <a:latin typeface="Sylfaen" panose="010A0502050306030303" pitchFamily="18" charset="0"/>
              </a:rPr>
              <a:t>2015 Structural Changes</a:t>
            </a:r>
          </a:p>
          <a:p>
            <a:pPr marL="342900" indent="-342900">
              <a:lnSpc>
                <a:spcPct val="107000"/>
              </a:lnSpc>
              <a:spcAft>
                <a:spcPts val="800"/>
              </a:spcAft>
              <a:buFont typeface="Arial" panose="020B0604020202020204" pitchFamily="34" charset="0"/>
              <a:buChar char="•"/>
            </a:pPr>
            <a:r>
              <a:rPr lang="en-US" sz="1600" b="1" dirty="0" smtClean="0">
                <a:solidFill>
                  <a:schemeClr val="accent2"/>
                </a:solidFill>
                <a:latin typeface="Sylfaen" panose="010A0502050306030303" pitchFamily="18" charset="0"/>
              </a:rPr>
              <a:t>2015-2016 New </a:t>
            </a:r>
            <a:r>
              <a:rPr lang="en-US" sz="1600" b="1" dirty="0" err="1" smtClean="0">
                <a:solidFill>
                  <a:schemeClr val="accent2"/>
                </a:solidFill>
                <a:latin typeface="Sylfaen" panose="010A0502050306030303" pitchFamily="18" charset="0"/>
              </a:rPr>
              <a:t>Programmes</a:t>
            </a:r>
            <a:r>
              <a:rPr lang="en-US" sz="1600" b="1" dirty="0" smtClean="0">
                <a:solidFill>
                  <a:schemeClr val="accent2"/>
                </a:solidFill>
                <a:latin typeface="Sylfaen" panose="010A0502050306030303" pitchFamily="18" charset="0"/>
              </a:rPr>
              <a:t> developed</a:t>
            </a:r>
          </a:p>
          <a:p>
            <a:pPr marL="342900" indent="-342900">
              <a:lnSpc>
                <a:spcPct val="107000"/>
              </a:lnSpc>
              <a:spcAft>
                <a:spcPts val="800"/>
              </a:spcAft>
              <a:buFont typeface="Arial" panose="020B0604020202020204" pitchFamily="34" charset="0"/>
              <a:buChar char="•"/>
            </a:pPr>
            <a:r>
              <a:rPr lang="en-US" sz="1600" b="1" dirty="0" smtClean="0">
                <a:solidFill>
                  <a:schemeClr val="accent2"/>
                </a:solidFill>
                <a:latin typeface="Sylfaen" panose="010A0502050306030303" pitchFamily="18" charset="0"/>
              </a:rPr>
              <a:t>More Transparency &amp; communication with Scientists</a:t>
            </a:r>
          </a:p>
          <a:p>
            <a:pPr marL="342900" indent="-342900">
              <a:lnSpc>
                <a:spcPct val="107000"/>
              </a:lnSpc>
              <a:spcAft>
                <a:spcPts val="800"/>
              </a:spcAft>
              <a:buFont typeface="Arial" panose="020B0604020202020204" pitchFamily="34" charset="0"/>
              <a:buChar char="•"/>
            </a:pPr>
            <a:r>
              <a:rPr lang="en-US" sz="1600" b="1" dirty="0" smtClean="0">
                <a:solidFill>
                  <a:schemeClr val="accent2"/>
                </a:solidFill>
                <a:latin typeface="Sylfaen" panose="010A0502050306030303" pitchFamily="18" charset="0"/>
              </a:rPr>
              <a:t>Changes in Evaluation procedures and criteria</a:t>
            </a:r>
          </a:p>
          <a:p>
            <a:pPr marL="342900" indent="-342900">
              <a:lnSpc>
                <a:spcPct val="107000"/>
              </a:lnSpc>
              <a:spcAft>
                <a:spcPts val="800"/>
              </a:spcAft>
              <a:buFont typeface="Arial" panose="020B0604020202020204" pitchFamily="34" charset="0"/>
              <a:buChar char="•"/>
            </a:pPr>
            <a:r>
              <a:rPr lang="en-US" sz="1600" b="1" dirty="0" smtClean="0">
                <a:solidFill>
                  <a:schemeClr val="accent2"/>
                </a:solidFill>
                <a:latin typeface="Sylfaen" panose="010A0502050306030303" pitchFamily="18" charset="0"/>
              </a:rPr>
              <a:t>Efficacy Evaluations</a:t>
            </a:r>
          </a:p>
          <a:p>
            <a:pPr marL="342900" indent="-342900">
              <a:lnSpc>
                <a:spcPct val="107000"/>
              </a:lnSpc>
              <a:spcAft>
                <a:spcPts val="800"/>
              </a:spcAft>
              <a:buFont typeface="Arial" panose="020B0604020202020204" pitchFamily="34" charset="0"/>
              <a:buChar char="•"/>
            </a:pPr>
            <a:r>
              <a:rPr lang="en-US" sz="1600" b="1" dirty="0" smtClean="0">
                <a:solidFill>
                  <a:schemeClr val="accent2"/>
                </a:solidFill>
                <a:latin typeface="Sylfaen" panose="010A0502050306030303" pitchFamily="18" charset="0"/>
              </a:rPr>
              <a:t>New international partners</a:t>
            </a:r>
            <a:endParaRPr lang="en-US" sz="1600" b="1" dirty="0">
              <a:solidFill>
                <a:schemeClr val="accent2"/>
              </a:solidFill>
              <a:latin typeface="Sylfaen" panose="010A0502050306030303" pitchFamily="18" charset="0"/>
            </a:endParaRPr>
          </a:p>
        </p:txBody>
      </p:sp>
    </p:spTree>
    <p:extLst>
      <p:ext uri="{BB962C8B-B14F-4D97-AF65-F5344CB8AC3E}">
        <p14:creationId xmlns:p14="http://schemas.microsoft.com/office/powerpoint/2010/main" val="425536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arn(inVertical)">
                                      <p:cBhvr>
                                        <p:cTn id="13" dur="500"/>
                                        <p:tgtEl>
                                          <p:spTgt spid="13"/>
                                        </p:tgtEl>
                                      </p:cBhvr>
                                    </p:animEffect>
                                  </p:childTnLst>
                                </p:cTn>
                              </p:par>
                              <p:par>
                                <p:cTn id="14" presetID="16" presetClass="entr" presetSubtype="21"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arn(inVertical)">
                                      <p:cBhvr>
                                        <p:cTn id="16" dur="500"/>
                                        <p:tgtEl>
                                          <p:spTgt spid="5"/>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55563"/>
            <a:ext cx="12192000" cy="549049"/>
          </a:xfrm>
          <a:prstGeom prst="rect">
            <a:avLst/>
          </a:prstGeo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b">
            <a:normAutofit fontScale="97500" lnSpcReduction="10000"/>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defRPr/>
            </a:pPr>
            <a:r>
              <a:rPr lang="en-US" sz="3600" b="1" dirty="0" smtClean="0">
                <a:solidFill>
                  <a:prstClr val="white"/>
                </a:solidFill>
              </a:rPr>
              <a:t>SRNSF 2016 Calls Calendar</a:t>
            </a:r>
            <a:endParaRPr lang="en-US" sz="3600" b="1" dirty="0">
              <a:solidFill>
                <a:prstClr val="white"/>
              </a:solidFill>
            </a:endParaRPr>
          </a:p>
        </p:txBody>
      </p:sp>
      <p:graphicFrame>
        <p:nvGraphicFramePr>
          <p:cNvPr id="3" name="Table 2"/>
          <p:cNvGraphicFramePr>
            <a:graphicFrameLocks noGrp="1"/>
          </p:cNvGraphicFramePr>
          <p:nvPr>
            <p:extLst/>
          </p:nvPr>
        </p:nvGraphicFramePr>
        <p:xfrm>
          <a:off x="152398" y="530422"/>
          <a:ext cx="11763829" cy="6240054"/>
        </p:xfrm>
        <a:graphic>
          <a:graphicData uri="http://schemas.openxmlformats.org/drawingml/2006/table">
            <a:tbl>
              <a:tblPr/>
              <a:tblGrid>
                <a:gridCol w="183555"/>
                <a:gridCol w="6235534"/>
                <a:gridCol w="1068948"/>
                <a:gridCol w="1068948"/>
                <a:gridCol w="1068948"/>
                <a:gridCol w="1068948"/>
                <a:gridCol w="1068948"/>
              </a:tblGrid>
              <a:tr h="479512">
                <a:tc>
                  <a:txBody>
                    <a:bodyPr/>
                    <a:lstStyle/>
                    <a:p>
                      <a:pPr algn="l" fontAlgn="b"/>
                      <a:r>
                        <a:rPr lang="en-US" sz="1200" b="0" i="0" u="none" strike="noStrike" dirty="0">
                          <a:solidFill>
                            <a:srgbClr val="000000"/>
                          </a:solidFill>
                          <a:effectLst/>
                          <a:latin typeface="Calibri" panose="020F0502020204030204" pitchFamily="34" charset="0"/>
                        </a:rPr>
                        <a:t> </a:t>
                      </a:r>
                    </a:p>
                  </a:txBody>
                  <a:tcPr marL="6514" marR="6514" marT="651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dirty="0" err="1" smtClean="0">
                          <a:solidFill>
                            <a:srgbClr val="323543"/>
                          </a:solidFill>
                          <a:effectLst/>
                          <a:latin typeface="Times New Roman" panose="02020603050405020304" pitchFamily="18" charset="0"/>
                        </a:rPr>
                        <a:t>Programmes</a:t>
                      </a:r>
                      <a:r>
                        <a:rPr lang="en-US" sz="2000" b="1" i="0" u="none" strike="noStrike" dirty="0" smtClean="0">
                          <a:solidFill>
                            <a:srgbClr val="323543"/>
                          </a:solidFill>
                          <a:effectLst/>
                          <a:latin typeface="Times New Roman" panose="02020603050405020304" pitchFamily="18" charset="0"/>
                        </a:rPr>
                        <a:t> </a:t>
                      </a:r>
                      <a:r>
                        <a:rPr lang="en-US" sz="2000" b="1" i="0" u="none" strike="noStrike" dirty="0">
                          <a:solidFill>
                            <a:srgbClr val="323543"/>
                          </a:solidFill>
                          <a:effectLst/>
                          <a:latin typeface="Times New Roman" panose="02020603050405020304" pitchFamily="18" charset="0"/>
                        </a:rPr>
                        <a:t>/Calls</a:t>
                      </a:r>
                    </a:p>
                  </a:txBody>
                  <a:tcPr marL="6514" marR="6514" marT="6514" marB="0" anchor="ctr">
                    <a:lnL>
                      <a:noFill/>
                    </a:lnL>
                    <a:lnR>
                      <a:noFill/>
                    </a:lnR>
                    <a:lnT>
                      <a:noFill/>
                    </a:lnT>
                    <a:lnB w="12700" cap="flat" cmpd="sng" algn="ctr">
                      <a:solidFill>
                        <a:srgbClr val="000000"/>
                      </a:solidFill>
                      <a:prstDash val="solid"/>
                      <a:round/>
                      <a:headEnd type="none" w="med" len="med"/>
                      <a:tailEnd type="none" w="med" len="med"/>
                    </a:lnB>
                    <a:solidFill>
                      <a:srgbClr val="E8EEEE"/>
                    </a:solidFill>
                  </a:tcPr>
                </a:tc>
                <a:tc>
                  <a:txBody>
                    <a:bodyPr/>
                    <a:lstStyle/>
                    <a:p>
                      <a:pPr algn="ctr" fontAlgn="ctr"/>
                      <a:r>
                        <a:rPr lang="en-US" sz="1200" b="1" i="0" u="none" strike="noStrike">
                          <a:solidFill>
                            <a:srgbClr val="323543"/>
                          </a:solidFill>
                          <a:effectLst/>
                          <a:latin typeface="Calibri" panose="020F0502020204030204" pitchFamily="34" charset="0"/>
                        </a:rPr>
                        <a:t>Preliminary announcement</a:t>
                      </a:r>
                    </a:p>
                  </a:txBody>
                  <a:tcPr marL="6514" marR="6514" marT="651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323543"/>
                          </a:solidFill>
                          <a:effectLst/>
                          <a:latin typeface="Calibri" panose="020F0502020204030204" pitchFamily="34" charset="0"/>
                        </a:rPr>
                        <a:t>Call announcement</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12700" cap="flat" cmpd="sng" algn="ctr">
                      <a:solidFill>
                        <a:srgbClr val="000000"/>
                      </a:solidFill>
                      <a:prstDash val="solid"/>
                      <a:round/>
                      <a:headEnd type="none" w="med" len="med"/>
                      <a:tailEnd type="none" w="med" len="med"/>
                    </a:lnB>
                    <a:solidFill>
                      <a:srgbClr val="D1DFD0"/>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Electronic </a:t>
                      </a:r>
                      <a:r>
                        <a:rPr lang="en-US" sz="1200" b="1" i="0" u="none" strike="noStrike" dirty="0">
                          <a:solidFill>
                            <a:srgbClr val="C00000"/>
                          </a:solidFill>
                          <a:effectLst/>
                          <a:latin typeface="Calibri" panose="020F0502020204030204" pitchFamily="34" charset="0"/>
                        </a:rPr>
                        <a:t>submission</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12700" cap="flat" cmpd="sng" algn="ctr">
                      <a:solidFill>
                        <a:srgbClr val="000000"/>
                      </a:solidFill>
                      <a:prstDash val="solid"/>
                      <a:round/>
                      <a:headEnd type="none" w="med" len="med"/>
                      <a:tailEnd type="none" w="med" len="med"/>
                    </a:lnB>
                    <a:solidFill>
                      <a:srgbClr val="F5DFDA"/>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Submission of</a:t>
                      </a:r>
                      <a:r>
                        <a:rPr lang="en-US" sz="1200" b="1" i="0" u="none" strike="noStrike" baseline="0" dirty="0" smtClean="0">
                          <a:solidFill>
                            <a:srgbClr val="C00000"/>
                          </a:solidFill>
                          <a:effectLst/>
                          <a:latin typeface="Calibri" panose="020F0502020204030204" pitchFamily="34" charset="0"/>
                        </a:rPr>
                        <a:t> Statement</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0B6"/>
                    </a:solidFill>
                  </a:tcPr>
                </a:tc>
                <a:tc>
                  <a:txBody>
                    <a:bodyPr/>
                    <a:lstStyle/>
                    <a:p>
                      <a:pPr algn="ctr" fontAlgn="ctr"/>
                      <a:r>
                        <a:rPr lang="en-US" sz="1200" b="1" i="0" u="none" strike="noStrike" dirty="0">
                          <a:solidFill>
                            <a:srgbClr val="000000"/>
                          </a:solidFill>
                          <a:effectLst/>
                          <a:latin typeface="Calibri" panose="020F0502020204030204" pitchFamily="34" charset="0"/>
                        </a:rPr>
                        <a:t>Result announcement</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088">
                <a:tc>
                  <a:txBody>
                    <a:bodyPr/>
                    <a:lstStyle/>
                    <a:p>
                      <a:pPr algn="ctr" fontAlgn="ctr"/>
                      <a:r>
                        <a:rPr lang="en-US" sz="1200" b="0" i="0" u="none" strike="noStrike" dirty="0">
                          <a:solidFill>
                            <a:srgbClr val="333399"/>
                          </a:solidFill>
                          <a:effectLst/>
                          <a:latin typeface="Sylfaen" panose="010A0502050306030303" pitchFamily="18" charset="0"/>
                        </a:rPr>
                        <a:t>1</a:t>
                      </a:r>
                    </a:p>
                  </a:txBody>
                  <a:tcPr marL="6514" marR="6514" marT="6514" marB="0" anchor="ctr">
                    <a:lnL w="12700" cap="flat" cmpd="sng" algn="ctr">
                      <a:solidFill>
                        <a:srgbClr val="000000"/>
                      </a:solidFill>
                      <a:prstDash val="solid"/>
                      <a:round/>
                      <a:headEnd type="none" w="med" len="med"/>
                      <a:tailEnd type="none" w="med" len="med"/>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A291"/>
                    </a:solidFill>
                  </a:tcPr>
                </a:tc>
                <a:tc>
                  <a:txBody>
                    <a:bodyPr/>
                    <a:lstStyle/>
                    <a:p>
                      <a:pPr algn="l" fontAlgn="ctr"/>
                      <a:r>
                        <a:rPr lang="en-US" sz="1200" b="0" i="0" u="none" strike="noStrike" dirty="0">
                          <a:solidFill>
                            <a:srgbClr val="002060"/>
                          </a:solidFill>
                          <a:effectLst/>
                          <a:latin typeface="Sylfaen" panose="010A0502050306030303" pitchFamily="18" charset="0"/>
                        </a:rPr>
                        <a:t>FR - Fundamental/Basic research (Institutional) grants</a:t>
                      </a:r>
                    </a:p>
                  </a:txBody>
                  <a:tcPr marL="6514" marR="6514" marT="6514" marB="0" anchor="ctr">
                    <a:lnL w="6350" cap="flat" cmpd="sng" algn="ctr">
                      <a:solidFill>
                        <a:srgbClr val="FFFFFF"/>
                      </a:solidFill>
                      <a:prstDash val="dash"/>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A291"/>
                    </a:solidFill>
                  </a:tcPr>
                </a:tc>
                <a:tc>
                  <a:txBody>
                    <a:bodyPr/>
                    <a:lstStyle/>
                    <a:p>
                      <a:pPr algn="ctr" fontAlgn="ctr"/>
                      <a:r>
                        <a:rPr lang="en-US" sz="1200" b="1" i="0" u="none" strike="noStrike">
                          <a:solidFill>
                            <a:srgbClr val="463E37"/>
                          </a:solidFill>
                          <a:effectLst/>
                          <a:latin typeface="Calibri" panose="020F0502020204030204" pitchFamily="34" charset="0"/>
                        </a:rPr>
                        <a:t>January</a:t>
                      </a:r>
                    </a:p>
                  </a:txBody>
                  <a:tcPr marL="6514" marR="6514" marT="651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463E37"/>
                          </a:solidFill>
                          <a:effectLst/>
                          <a:latin typeface="Calibri" panose="020F0502020204030204" pitchFamily="34" charset="0"/>
                        </a:rPr>
                        <a:t>February</a:t>
                      </a:r>
                    </a:p>
                  </a:txBody>
                  <a:tcPr marL="6514" marR="6514" marT="6514" marB="0" anchor="ctr">
                    <a:lnL>
                      <a:noFill/>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April</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April</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August</a:t>
                      </a:r>
                    </a:p>
                  </a:txBody>
                  <a:tcPr marL="6514" marR="6514" marT="6514" marB="0" anchor="ctr">
                    <a:lnL w="635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2</a:t>
                      </a:r>
                    </a:p>
                  </a:txBody>
                  <a:tcPr marL="6514" marR="6514" marT="6514" marB="0" anchor="ctr">
                    <a:lnL w="12700" cap="flat" cmpd="sng" algn="ctr">
                      <a:solidFill>
                        <a:srgbClr val="000000"/>
                      </a:solidFill>
                      <a:prstDash val="solid"/>
                      <a:round/>
                      <a:headEnd type="none" w="med" len="med"/>
                      <a:tailEnd type="none" w="med" len="med"/>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A291"/>
                    </a:solidFill>
                  </a:tcPr>
                </a:tc>
                <a:tc>
                  <a:txBody>
                    <a:bodyPr/>
                    <a:lstStyle/>
                    <a:p>
                      <a:pPr algn="l" fontAlgn="ctr"/>
                      <a:r>
                        <a:rPr lang="en-US" sz="1200" b="0" i="0" u="none" strike="noStrike" dirty="0">
                          <a:solidFill>
                            <a:srgbClr val="002060"/>
                          </a:solidFill>
                          <a:effectLst/>
                          <a:latin typeface="Sylfaen" panose="010A0502050306030303" pitchFamily="18" charset="0"/>
                        </a:rPr>
                        <a:t>AR - Applied research (Institutional) grants</a:t>
                      </a:r>
                    </a:p>
                  </a:txBody>
                  <a:tcPr marL="6514" marR="6514" marT="6514" marB="0" anchor="ctr">
                    <a:lnL w="6350" cap="flat" cmpd="sng" algn="ctr">
                      <a:solidFill>
                        <a:srgbClr val="FFFFFF"/>
                      </a:solidFill>
                      <a:prstDash val="dash"/>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A291"/>
                    </a:solidFill>
                  </a:tcPr>
                </a:tc>
                <a:tc>
                  <a:txBody>
                    <a:bodyPr/>
                    <a:lstStyle/>
                    <a:p>
                      <a:pPr algn="ctr" fontAlgn="ctr"/>
                      <a:r>
                        <a:rPr lang="en-US" sz="1200" b="1" i="0" u="none" strike="noStrike">
                          <a:solidFill>
                            <a:srgbClr val="463E37"/>
                          </a:solidFill>
                          <a:effectLst/>
                          <a:latin typeface="Calibri" panose="020F0502020204030204" pitchFamily="34" charset="0"/>
                        </a:rPr>
                        <a:t>January</a:t>
                      </a:r>
                    </a:p>
                  </a:txBody>
                  <a:tcPr marL="6514" marR="6514" marT="651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463E37"/>
                          </a:solidFill>
                          <a:effectLst/>
                          <a:latin typeface="Calibri" panose="020F0502020204030204" pitchFamily="34" charset="0"/>
                        </a:rPr>
                        <a:t>February</a:t>
                      </a:r>
                    </a:p>
                  </a:txBody>
                  <a:tcPr marL="6514" marR="6514" marT="6514" marB="0" anchor="ctr">
                    <a:lnL>
                      <a:noFill/>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April</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April</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August</a:t>
                      </a:r>
                    </a:p>
                  </a:txBody>
                  <a:tcPr marL="6514" marR="6514" marT="6514" marB="0" anchor="ctr">
                    <a:lnL w="635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3</a:t>
                      </a:r>
                    </a:p>
                  </a:txBody>
                  <a:tcPr marL="6514" marR="6514" marT="6514" marB="0" anchor="ctr">
                    <a:lnL w="12700" cap="flat" cmpd="sng" algn="ctr">
                      <a:solidFill>
                        <a:srgbClr val="000000"/>
                      </a:solidFill>
                      <a:prstDash val="solid"/>
                      <a:round/>
                      <a:headEnd type="none" w="med" len="med"/>
                      <a:tailEnd type="none" w="med" len="med"/>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ctr"/>
                      <a:r>
                        <a:rPr lang="en-US" sz="1200" b="0" i="0" u="none" strike="noStrike" dirty="0">
                          <a:solidFill>
                            <a:srgbClr val="002060"/>
                          </a:solidFill>
                          <a:effectLst/>
                          <a:latin typeface="Sylfaen" panose="010A0502050306030303" pitchFamily="18" charset="0"/>
                        </a:rPr>
                        <a:t>DI - Research with participation of compatriots residing abroad (Institutional) grants</a:t>
                      </a:r>
                    </a:p>
                  </a:txBody>
                  <a:tcPr marL="6514" marR="6514" marT="6514" marB="0" anchor="ctr">
                    <a:lnL w="6350" cap="flat" cmpd="sng" algn="ctr">
                      <a:solidFill>
                        <a:srgbClr val="FFFFFF"/>
                      </a:solidFill>
                      <a:prstDash val="dash"/>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1" i="0" u="none" strike="noStrike">
                          <a:solidFill>
                            <a:srgbClr val="463E37"/>
                          </a:solidFill>
                          <a:effectLst/>
                          <a:latin typeface="Calibri" panose="020F0502020204030204" pitchFamily="34" charset="0"/>
                        </a:rPr>
                        <a:t>January</a:t>
                      </a:r>
                    </a:p>
                  </a:txBody>
                  <a:tcPr marL="6514" marR="6514" marT="651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463E37"/>
                          </a:solidFill>
                          <a:effectLst/>
                          <a:latin typeface="Calibri" panose="020F0502020204030204" pitchFamily="34" charset="0"/>
                        </a:rPr>
                        <a:t>February</a:t>
                      </a:r>
                    </a:p>
                  </a:txBody>
                  <a:tcPr marL="6514" marR="6514" marT="6514" marB="0" anchor="ctr">
                    <a:lnL>
                      <a:noFill/>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April</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FDA"/>
                    </a:solidFill>
                  </a:tcPr>
                </a:tc>
                <a:tc>
                  <a:txBody>
                    <a:bodyPr/>
                    <a:lstStyle/>
                    <a:p>
                      <a:pPr algn="ctr" fontAlgn="ctr"/>
                      <a:r>
                        <a:rPr lang="en-US" sz="1200" b="1" i="0" u="none" strike="noStrike" dirty="0">
                          <a:solidFill>
                            <a:srgbClr val="C00000"/>
                          </a:solidFill>
                          <a:effectLst/>
                          <a:latin typeface="Calibri" panose="020F0502020204030204" pitchFamily="34" charset="0"/>
                        </a:rPr>
                        <a:t>April</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September</a:t>
                      </a:r>
                    </a:p>
                  </a:txBody>
                  <a:tcPr marL="6514" marR="6514" marT="6514" marB="0" anchor="ctr">
                    <a:lnL w="635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4</a:t>
                      </a:r>
                    </a:p>
                  </a:txBody>
                  <a:tcPr marL="6514" marR="6514" marT="6514" marB="0" anchor="ctr">
                    <a:lnL>
                      <a:noFill/>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DO - PhD students' research  (individual) grants</a:t>
                      </a:r>
                    </a:p>
                  </a:txBody>
                  <a:tcPr marL="6514" marR="6514" marT="6514" marB="0" anchor="ctr">
                    <a:lnL w="6350" cap="flat" cmpd="sng" algn="ctr">
                      <a:solidFill>
                        <a:srgbClr val="FFFFFF"/>
                      </a:solidFill>
                      <a:prstDash val="dash"/>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8EEEE"/>
                    </a:solidFill>
                  </a:tcPr>
                </a:tc>
                <a:tc>
                  <a:txBody>
                    <a:bodyPr/>
                    <a:lstStyle/>
                    <a:p>
                      <a:pPr algn="ctr" fontAlgn="ctr"/>
                      <a:r>
                        <a:rPr lang="en-US" sz="1200" b="1" i="0" u="none" strike="noStrike" dirty="0">
                          <a:solidFill>
                            <a:srgbClr val="463E37"/>
                          </a:solidFill>
                          <a:effectLst/>
                          <a:latin typeface="Calibri" panose="020F0502020204030204" pitchFamily="34" charset="0"/>
                        </a:rPr>
                        <a:t>January</a:t>
                      </a:r>
                    </a:p>
                  </a:txBody>
                  <a:tcPr marL="6514" marR="6514" marT="651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463E37"/>
                          </a:solidFill>
                          <a:effectLst/>
                          <a:latin typeface="Calibri" panose="020F0502020204030204" pitchFamily="34" charset="0"/>
                        </a:rPr>
                        <a:t>February</a:t>
                      </a:r>
                    </a:p>
                  </a:txBody>
                  <a:tcPr marL="6514" marR="6514" marT="6514" marB="0" anchor="ctr">
                    <a:lnL>
                      <a:noFill/>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May</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May</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August</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5</a:t>
                      </a:r>
                    </a:p>
                  </a:txBody>
                  <a:tcPr marL="6514" marR="6514" marT="6514" marB="0" anchor="ctr">
                    <a:lnL w="12700" cap="flat" cmpd="sng" algn="ctr">
                      <a:solidFill>
                        <a:srgbClr val="000000"/>
                      </a:solidFill>
                      <a:prstDash val="solid"/>
                      <a:round/>
                      <a:headEnd type="none" w="med" len="med"/>
                      <a:tailEnd type="none" w="med" len="med"/>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A291"/>
                    </a:solidFill>
                  </a:tcPr>
                </a:tc>
                <a:tc>
                  <a:txBody>
                    <a:bodyPr/>
                    <a:lstStyle/>
                    <a:p>
                      <a:pPr algn="l" fontAlgn="ctr"/>
                      <a:r>
                        <a:rPr lang="en-US" sz="1200" b="0" i="0" u="none" strike="noStrike" dirty="0">
                          <a:solidFill>
                            <a:srgbClr val="002060"/>
                          </a:solidFill>
                          <a:effectLst/>
                          <a:latin typeface="Sylfaen" panose="010A0502050306030303" pitchFamily="18" charset="0"/>
                        </a:rPr>
                        <a:t>YS - Young scientists' (Postdocs) research  (individual) grants</a:t>
                      </a:r>
                    </a:p>
                  </a:txBody>
                  <a:tcPr marL="6514" marR="6514" marT="6514" marB="0" anchor="ctr">
                    <a:lnL w="6350" cap="flat" cmpd="sng" algn="ctr">
                      <a:solidFill>
                        <a:srgbClr val="FFFFFF"/>
                      </a:solidFill>
                      <a:prstDash val="dash"/>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A291"/>
                    </a:solidFill>
                  </a:tcPr>
                </a:tc>
                <a:tc>
                  <a:txBody>
                    <a:bodyPr/>
                    <a:lstStyle/>
                    <a:p>
                      <a:pPr algn="ctr" fontAlgn="ctr"/>
                      <a:r>
                        <a:rPr lang="en-US" sz="1200" b="1" i="0" u="none" strike="noStrike">
                          <a:solidFill>
                            <a:srgbClr val="463E37"/>
                          </a:solidFill>
                          <a:effectLst/>
                          <a:latin typeface="Calibri" panose="020F0502020204030204" pitchFamily="34" charset="0"/>
                        </a:rPr>
                        <a:t>30.12.2015</a:t>
                      </a:r>
                    </a:p>
                  </a:txBody>
                  <a:tcPr marL="6514" marR="6514" marT="651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463E37"/>
                          </a:solidFill>
                          <a:effectLst/>
                          <a:latin typeface="Calibri" panose="020F0502020204030204" pitchFamily="34" charset="0"/>
                        </a:rPr>
                        <a:t>20.01.2016</a:t>
                      </a:r>
                    </a:p>
                  </a:txBody>
                  <a:tcPr marL="6514" marR="6514" marT="6514" marB="0" anchor="ctr">
                    <a:lnL>
                      <a:noFill/>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21.03.2016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23.03.2016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23.05.2016</a:t>
                      </a:r>
                    </a:p>
                  </a:txBody>
                  <a:tcPr marL="6514" marR="6514" marT="6514" marB="0" anchor="ctr">
                    <a:lnL w="635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6</a:t>
                      </a:r>
                    </a:p>
                  </a:txBody>
                  <a:tcPr marL="6514" marR="6514" marT="6514" marB="0" anchor="ctr">
                    <a:lnL>
                      <a:noFill/>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MR - Master students'  research  (individual) grants</a:t>
                      </a:r>
                    </a:p>
                  </a:txBody>
                  <a:tcPr marL="6514" marR="6514" marT="6514" marB="0" anchor="ctr">
                    <a:lnL w="6350" cap="flat" cmpd="sng" algn="ctr">
                      <a:solidFill>
                        <a:srgbClr val="FFFFFF"/>
                      </a:solidFill>
                      <a:prstDash val="dash"/>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8EEEE"/>
                    </a:solidFill>
                  </a:tcPr>
                </a:tc>
                <a:tc>
                  <a:txBody>
                    <a:bodyPr/>
                    <a:lstStyle/>
                    <a:p>
                      <a:pPr algn="ctr" fontAlgn="ctr"/>
                      <a:r>
                        <a:rPr lang="en-US" sz="1200" b="1" i="0" u="none" strike="noStrike" dirty="0">
                          <a:solidFill>
                            <a:srgbClr val="463E37"/>
                          </a:solidFill>
                          <a:effectLst/>
                          <a:latin typeface="Calibri" panose="020F0502020204030204" pitchFamily="34" charset="0"/>
                        </a:rPr>
                        <a:t>30.12.2015</a:t>
                      </a:r>
                    </a:p>
                  </a:txBody>
                  <a:tcPr marL="6514" marR="6514" marT="651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200" b="1" i="0" u="none" strike="noStrike">
                          <a:solidFill>
                            <a:srgbClr val="463E37"/>
                          </a:solidFill>
                          <a:effectLst/>
                          <a:latin typeface="Calibri" panose="020F0502020204030204" pitchFamily="34" charset="0"/>
                        </a:rPr>
                        <a:t>9.02.2016</a:t>
                      </a:r>
                    </a:p>
                  </a:txBody>
                  <a:tcPr marL="6514" marR="6514" marT="6514" marB="0" anchor="ctr">
                    <a:lnL>
                      <a:noFill/>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6.10.2016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7.10.2016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24.11.2016</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7</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IG - Internship grants for young researchers (individual)</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dirty="0">
                          <a:solidFill>
                            <a:srgbClr val="463E37"/>
                          </a:solidFill>
                          <a:effectLst/>
                          <a:latin typeface="Calibri" panose="020F0502020204030204" pitchFamily="34" charset="0"/>
                        </a:rPr>
                        <a:t>30.12.2015</a:t>
                      </a:r>
                    </a:p>
                  </a:txBody>
                  <a:tcPr marL="6514" marR="6514" marT="6514" marB="0" anchor="ctr">
                    <a:lnL>
                      <a:noFill/>
                    </a:lnL>
                    <a:lnR>
                      <a:noFill/>
                    </a:lnR>
                    <a:lnT>
                      <a:noFill/>
                    </a:lnT>
                    <a:lnB>
                      <a:noFill/>
                    </a:lnB>
                  </a:tcPr>
                </a:tc>
                <a:tc>
                  <a:txBody>
                    <a:bodyPr/>
                    <a:lstStyle/>
                    <a:p>
                      <a:pPr algn="ctr" fontAlgn="ctr"/>
                      <a:r>
                        <a:rPr lang="en-US" sz="1200" b="1" i="0" u="none" strike="noStrike">
                          <a:solidFill>
                            <a:srgbClr val="463E37"/>
                          </a:solidFill>
                          <a:effectLst/>
                          <a:latin typeface="Calibri" panose="020F0502020204030204" pitchFamily="34" charset="0"/>
                        </a:rPr>
                        <a:t>20.01.2016</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17.05.2016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19.05.2016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12.07.2016</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8</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TG - Travel grants  (I announcement 15.03-30.06.2016)</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Calibri" panose="020F0502020204030204" pitchFamily="34" charset="0"/>
                        </a:rPr>
                        <a:t>30.12.2015</a:t>
                      </a:r>
                    </a:p>
                  </a:txBody>
                  <a:tcPr marL="6514" marR="6514" marT="6514" marB="0" anchor="ctr">
                    <a:lnL>
                      <a:noFill/>
                    </a:lnL>
                    <a:lnR>
                      <a:noFill/>
                    </a:lnR>
                    <a:lnT>
                      <a:noFill/>
                    </a:lnT>
                    <a:lnB>
                      <a:noFill/>
                    </a:lnB>
                  </a:tcPr>
                </a:tc>
                <a:tc>
                  <a:txBody>
                    <a:bodyPr/>
                    <a:lstStyle/>
                    <a:p>
                      <a:pPr algn="ctr" fontAlgn="ctr"/>
                      <a:r>
                        <a:rPr lang="en-US" sz="1200" b="1" i="0" u="none" strike="noStrike" dirty="0">
                          <a:solidFill>
                            <a:srgbClr val="463E37"/>
                          </a:solidFill>
                          <a:effectLst/>
                          <a:latin typeface="Calibri" panose="020F0502020204030204" pitchFamily="34" charset="0"/>
                        </a:rPr>
                        <a:t>18.01.2016</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15.02.2016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17.02.2016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7.03.2016</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9</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TG - Travel grants (II announcement 1.07-31.10.2016)</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Calibri" panose="020F0502020204030204" pitchFamily="34" charset="0"/>
                        </a:rPr>
                        <a:t>30.12.2015</a:t>
                      </a:r>
                    </a:p>
                  </a:txBody>
                  <a:tcPr marL="6514" marR="6514" marT="6514" marB="0" anchor="ctr">
                    <a:lnL>
                      <a:noFill/>
                    </a:lnL>
                    <a:lnR>
                      <a:noFill/>
                    </a:lnR>
                    <a:lnT>
                      <a:noFill/>
                    </a:lnT>
                    <a:lnB>
                      <a:noFill/>
                    </a:lnB>
                  </a:tcPr>
                </a:tc>
                <a:tc>
                  <a:txBody>
                    <a:bodyPr/>
                    <a:lstStyle/>
                    <a:p>
                      <a:pPr algn="ctr" fontAlgn="ctr"/>
                      <a:r>
                        <a:rPr lang="en-US" sz="1200" b="1" i="0" u="none" strike="noStrike" dirty="0">
                          <a:solidFill>
                            <a:srgbClr val="463E37"/>
                          </a:solidFill>
                          <a:effectLst/>
                          <a:latin typeface="Calibri" panose="020F0502020204030204" pitchFamily="34" charset="0"/>
                        </a:rPr>
                        <a:t>06.04.2016</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1.06.2016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3.06.2016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23.06.2016</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10</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TG - Travel grants  (III announcement 1.11.2016-15.03.2017)</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Calibri" panose="020F0502020204030204" pitchFamily="34" charset="0"/>
                        </a:rPr>
                        <a:t>30.12.2015</a:t>
                      </a:r>
                    </a:p>
                  </a:txBody>
                  <a:tcPr marL="6514" marR="6514" marT="6514" marB="0" anchor="ctr">
                    <a:lnL>
                      <a:noFill/>
                    </a:lnL>
                    <a:lnR>
                      <a:noFill/>
                    </a:lnR>
                    <a:lnT>
                      <a:noFill/>
                    </a:lnT>
                    <a:lnB>
                      <a:noFill/>
                    </a:lnB>
                  </a:tcPr>
                </a:tc>
                <a:tc>
                  <a:txBody>
                    <a:bodyPr/>
                    <a:lstStyle/>
                    <a:p>
                      <a:pPr algn="ctr" fontAlgn="ctr"/>
                      <a:r>
                        <a:rPr lang="en-US" sz="1200" b="1" i="0" u="none" strike="noStrike" dirty="0">
                          <a:solidFill>
                            <a:srgbClr val="463E37"/>
                          </a:solidFill>
                          <a:effectLst/>
                          <a:latin typeface="Calibri" panose="020F0502020204030204" pitchFamily="34" charset="0"/>
                        </a:rPr>
                        <a:t>1.08.2016</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12.09.2016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14.09.2016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13.10.2013</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11</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UO GSP - SRNSF/Oxford University joint </a:t>
                      </a:r>
                      <a:r>
                        <a:rPr lang="en-US" sz="1200" b="0" i="0" u="none" strike="noStrike" dirty="0" err="1">
                          <a:solidFill>
                            <a:srgbClr val="002060"/>
                          </a:solidFill>
                          <a:effectLst/>
                          <a:latin typeface="Sylfaen" panose="010A0502050306030303" pitchFamily="18" charset="0"/>
                        </a:rPr>
                        <a:t>programme</a:t>
                      </a:r>
                      <a:r>
                        <a:rPr lang="en-US" sz="1200" b="0" i="0" u="none" strike="noStrike" dirty="0">
                          <a:solidFill>
                            <a:srgbClr val="002060"/>
                          </a:solidFill>
                          <a:effectLst/>
                          <a:latin typeface="Sylfaen" panose="010A0502050306030303" pitchFamily="18" charset="0"/>
                        </a:rPr>
                        <a:t> for Georgian Studies</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Calibri" panose="020F0502020204030204" pitchFamily="34" charset="0"/>
                        </a:rPr>
                        <a:t>5.01.216</a:t>
                      </a:r>
                    </a:p>
                  </a:txBody>
                  <a:tcPr marL="6514" marR="6514" marT="6514" marB="0" anchor="ctr">
                    <a:lnL>
                      <a:noFill/>
                    </a:lnL>
                    <a:lnR>
                      <a:noFill/>
                    </a:lnR>
                    <a:lnT>
                      <a:noFill/>
                    </a:lnT>
                    <a:lnB>
                      <a:noFill/>
                    </a:lnB>
                  </a:tcPr>
                </a:tc>
                <a:tc>
                  <a:txBody>
                    <a:bodyPr/>
                    <a:lstStyle/>
                    <a:p>
                      <a:pPr algn="ctr" fontAlgn="ctr"/>
                      <a:r>
                        <a:rPr lang="en-US" sz="1200" b="1" i="0" u="none" strike="noStrike">
                          <a:solidFill>
                            <a:srgbClr val="463E37"/>
                          </a:solidFill>
                          <a:effectLst/>
                          <a:latin typeface="Calibri" panose="020F0502020204030204" pitchFamily="34" charset="0"/>
                        </a:rPr>
                        <a:t>11.01.2016</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dirty="0">
                          <a:solidFill>
                            <a:srgbClr val="C00000"/>
                          </a:solidFill>
                          <a:effectLst/>
                          <a:latin typeface="Calibri" panose="020F0502020204030204" pitchFamily="34" charset="0"/>
                        </a:rPr>
                        <a:t>30.05.216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31.05.2016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17.09.2016</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12</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GEO CONF - Georgian Studies target conference</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Calibri" panose="020F0502020204030204" pitchFamily="34" charset="0"/>
                        </a:rPr>
                        <a:t>29.01.2016</a:t>
                      </a:r>
                    </a:p>
                  </a:txBody>
                  <a:tcPr marL="6514" marR="6514" marT="6514" marB="0" anchor="ctr">
                    <a:lnL>
                      <a:noFill/>
                    </a:lnL>
                    <a:lnR>
                      <a:noFill/>
                    </a:lnR>
                    <a:lnT>
                      <a:noFill/>
                    </a:lnT>
                    <a:lnB>
                      <a:noFill/>
                    </a:lnB>
                  </a:tcPr>
                </a:tc>
                <a:tc>
                  <a:txBody>
                    <a:bodyPr/>
                    <a:lstStyle/>
                    <a:p>
                      <a:pPr algn="ctr" fontAlgn="ctr"/>
                      <a:r>
                        <a:rPr lang="en-US" sz="1200" b="1" i="0" u="none" strike="noStrike">
                          <a:solidFill>
                            <a:srgbClr val="463E37"/>
                          </a:solidFill>
                          <a:effectLst/>
                          <a:latin typeface="Calibri" panose="020F0502020204030204" pitchFamily="34" charset="0"/>
                        </a:rPr>
                        <a:t>22.02.2016</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dirty="0">
                          <a:solidFill>
                            <a:srgbClr val="C00000"/>
                          </a:solidFill>
                          <a:effectLst/>
                          <a:latin typeface="Calibri" panose="020F0502020204030204" pitchFamily="34" charset="0"/>
                        </a:rPr>
                        <a:t>8.04.2016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11.04.2016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a:solidFill>
                            <a:srgbClr val="000000"/>
                          </a:solidFill>
                          <a:effectLst/>
                          <a:latin typeface="Calibri" panose="020F0502020204030204" pitchFamily="34" charset="0"/>
                        </a:rPr>
                        <a:t>30.05.2016</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13</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CONF - International conference</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Calibri" panose="020F0502020204030204" pitchFamily="34" charset="0"/>
                        </a:rPr>
                        <a:t>30.12.2015</a:t>
                      </a:r>
                    </a:p>
                  </a:txBody>
                  <a:tcPr marL="6514" marR="6514" marT="6514" marB="0" anchor="ctr">
                    <a:lnL>
                      <a:noFill/>
                    </a:lnL>
                    <a:lnR>
                      <a:noFill/>
                    </a:lnR>
                    <a:lnT>
                      <a:noFill/>
                    </a:lnT>
                    <a:lnB>
                      <a:noFill/>
                    </a:lnB>
                  </a:tcPr>
                </a:tc>
                <a:tc>
                  <a:txBody>
                    <a:bodyPr/>
                    <a:lstStyle/>
                    <a:p>
                      <a:pPr algn="ctr" fontAlgn="ctr"/>
                      <a:r>
                        <a:rPr lang="en-US" sz="1200" b="1" i="0" u="none" strike="noStrike">
                          <a:solidFill>
                            <a:srgbClr val="463E37"/>
                          </a:solidFill>
                          <a:effectLst/>
                          <a:latin typeface="Calibri" panose="020F0502020204030204" pitchFamily="34" charset="0"/>
                        </a:rPr>
                        <a:t>15.01.2016</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dirty="0">
                          <a:solidFill>
                            <a:srgbClr val="C00000"/>
                          </a:solidFill>
                          <a:effectLst/>
                          <a:latin typeface="Calibri" panose="020F0502020204030204" pitchFamily="34" charset="0"/>
                        </a:rPr>
                        <a:t>2.03.2016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3.03.2016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a:solidFill>
                            <a:srgbClr val="000000"/>
                          </a:solidFill>
                          <a:effectLst/>
                          <a:latin typeface="Calibri" panose="020F0502020204030204" pitchFamily="34" charset="0"/>
                        </a:rPr>
                        <a:t>24.03.2016</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14</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a:solidFill>
                            <a:srgbClr val="002060"/>
                          </a:solidFill>
                          <a:effectLst/>
                          <a:latin typeface="Sylfaen" panose="010A0502050306030303" pitchFamily="18" charset="0"/>
                        </a:rPr>
                        <a:t>SS - Seasonal school grants</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Calibri" panose="020F0502020204030204" pitchFamily="34" charset="0"/>
                        </a:rPr>
                        <a:t>30.12.2015</a:t>
                      </a:r>
                    </a:p>
                  </a:txBody>
                  <a:tcPr marL="6514" marR="6514" marT="6514" marB="0" anchor="ctr">
                    <a:lnL>
                      <a:noFill/>
                    </a:lnL>
                    <a:lnR>
                      <a:noFill/>
                    </a:lnR>
                    <a:lnT>
                      <a:noFill/>
                    </a:lnT>
                    <a:lnB>
                      <a:noFill/>
                    </a:lnB>
                  </a:tcPr>
                </a:tc>
                <a:tc>
                  <a:txBody>
                    <a:bodyPr/>
                    <a:lstStyle/>
                    <a:p>
                      <a:pPr algn="ctr" fontAlgn="ctr"/>
                      <a:r>
                        <a:rPr lang="en-US" sz="1200" b="1" i="0" u="none" strike="noStrike">
                          <a:solidFill>
                            <a:srgbClr val="463E37"/>
                          </a:solidFill>
                          <a:effectLst/>
                          <a:latin typeface="Calibri" panose="020F0502020204030204" pitchFamily="34" charset="0"/>
                        </a:rPr>
                        <a:t>11.01.2016</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dirty="0">
                          <a:solidFill>
                            <a:srgbClr val="C00000"/>
                          </a:solidFill>
                          <a:effectLst/>
                          <a:latin typeface="Calibri" panose="020F0502020204030204" pitchFamily="34" charset="0"/>
                        </a:rPr>
                        <a:t>15.03.2016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dirty="0">
                          <a:solidFill>
                            <a:srgbClr val="C00000"/>
                          </a:solidFill>
                          <a:effectLst/>
                          <a:latin typeface="Calibri" panose="020F0502020204030204" pitchFamily="34" charset="0"/>
                        </a:rPr>
                        <a:t>17.03.2016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a:solidFill>
                            <a:srgbClr val="000000"/>
                          </a:solidFill>
                          <a:effectLst/>
                          <a:latin typeface="Calibri" panose="020F0502020204030204" pitchFamily="34" charset="0"/>
                        </a:rPr>
                        <a:t>27.04.2016</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380239">
                <a:tc>
                  <a:txBody>
                    <a:bodyPr/>
                    <a:lstStyle/>
                    <a:p>
                      <a:pPr algn="ctr" fontAlgn="ctr"/>
                      <a:r>
                        <a:rPr lang="en-US" sz="1200" b="0" i="0" u="none" strike="noStrike">
                          <a:solidFill>
                            <a:srgbClr val="333399"/>
                          </a:solidFill>
                          <a:effectLst/>
                          <a:latin typeface="Sylfaen" panose="010A0502050306030303" pitchFamily="18" charset="0"/>
                        </a:rPr>
                        <a:t>15</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a:solidFill>
                            <a:srgbClr val="002060"/>
                          </a:solidFill>
                          <a:effectLst/>
                          <a:latin typeface="Sylfaen" panose="010A0502050306030303" pitchFamily="18" charset="0"/>
                        </a:rPr>
                        <a:t>LEO -  'Leonardo da Vinci' -young inventors programmes (for secondary school students)</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Calibri" panose="020F0502020204030204" pitchFamily="34" charset="0"/>
                        </a:rPr>
                        <a:t>January</a:t>
                      </a:r>
                    </a:p>
                  </a:txBody>
                  <a:tcPr marL="6514" marR="6514" marT="6514" marB="0" anchor="ctr">
                    <a:lnL>
                      <a:noFill/>
                    </a:lnL>
                    <a:lnR>
                      <a:noFill/>
                    </a:lnR>
                    <a:lnT>
                      <a:noFill/>
                    </a:lnT>
                    <a:lnB>
                      <a:noFill/>
                    </a:lnB>
                  </a:tcPr>
                </a:tc>
                <a:tc>
                  <a:txBody>
                    <a:bodyPr/>
                    <a:lstStyle/>
                    <a:p>
                      <a:pPr algn="ctr" fontAlgn="ctr"/>
                      <a:r>
                        <a:rPr lang="en-US" sz="1200" b="1" i="0" u="none" strike="noStrike">
                          <a:solidFill>
                            <a:srgbClr val="463E37"/>
                          </a:solidFill>
                          <a:effectLst/>
                          <a:latin typeface="Calibri" panose="020F0502020204030204" pitchFamily="34" charset="0"/>
                        </a:rPr>
                        <a:t>4.02.2016</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10.05 (1) 19.09 (2)</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dirty="0">
                          <a:solidFill>
                            <a:srgbClr val="C00000"/>
                          </a:solidFill>
                          <a:effectLst/>
                          <a:latin typeface="Calibri" panose="020F0502020204030204" pitchFamily="34" charset="0"/>
                        </a:rPr>
                        <a:t>16.05.(1) 22.09(2)</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June. (1), November(2)</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16</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a:solidFill>
                            <a:srgbClr val="002060"/>
                          </a:solidFill>
                          <a:effectLst/>
                          <a:latin typeface="Sylfaen" panose="010A0502050306030303" pitchFamily="18" charset="0"/>
                        </a:rPr>
                        <a:t>SCR -Research with the participation of secondary school students</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Calibri" panose="020F0502020204030204" pitchFamily="34" charset="0"/>
                        </a:rPr>
                        <a:t>30.12.2015</a:t>
                      </a:r>
                    </a:p>
                  </a:txBody>
                  <a:tcPr marL="6514" marR="6514" marT="6514" marB="0" anchor="ctr">
                    <a:lnL>
                      <a:noFill/>
                    </a:lnL>
                    <a:lnR>
                      <a:noFill/>
                    </a:lnR>
                    <a:lnT>
                      <a:noFill/>
                    </a:lnT>
                    <a:lnB>
                      <a:noFill/>
                    </a:lnB>
                  </a:tcPr>
                </a:tc>
                <a:tc>
                  <a:txBody>
                    <a:bodyPr/>
                    <a:lstStyle/>
                    <a:p>
                      <a:pPr algn="ctr" fontAlgn="ctr"/>
                      <a:r>
                        <a:rPr lang="en-US" sz="1200" b="1" i="0" u="none" strike="noStrike">
                          <a:solidFill>
                            <a:srgbClr val="463E37"/>
                          </a:solidFill>
                          <a:effectLst/>
                          <a:latin typeface="Calibri" panose="020F0502020204030204" pitchFamily="34" charset="0"/>
                        </a:rPr>
                        <a:t>29.01.2016</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23.02.2016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dirty="0">
                          <a:solidFill>
                            <a:srgbClr val="C00000"/>
                          </a:solidFill>
                          <a:effectLst/>
                          <a:latin typeface="Calibri" panose="020F0502020204030204" pitchFamily="34" charset="0"/>
                        </a:rPr>
                        <a:t>25.02.2016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a:solidFill>
                            <a:srgbClr val="000000"/>
                          </a:solidFill>
                          <a:effectLst/>
                          <a:latin typeface="Calibri" panose="020F0502020204030204" pitchFamily="34" charset="0"/>
                        </a:rPr>
                        <a:t>7.04.2016</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193446">
                <a:tc>
                  <a:txBody>
                    <a:bodyPr/>
                    <a:lstStyle/>
                    <a:p>
                      <a:pPr algn="ctr" fontAlgn="ctr"/>
                      <a:r>
                        <a:rPr lang="en-US" sz="1200" b="0" i="0" u="none" strike="noStrike">
                          <a:solidFill>
                            <a:srgbClr val="333399"/>
                          </a:solidFill>
                          <a:effectLst/>
                          <a:latin typeface="Sylfaen" panose="010A0502050306030303" pitchFamily="18" charset="0"/>
                        </a:rPr>
                        <a:t>17</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a:solidFill>
                            <a:srgbClr val="002060"/>
                          </a:solidFill>
                          <a:effectLst/>
                          <a:latin typeface="Sylfaen" panose="010A0502050306030303" pitchFamily="18" charset="0"/>
                        </a:rPr>
                        <a:t>PhD programme calls</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Calibri" panose="020F0502020204030204" pitchFamily="34" charset="0"/>
                        </a:rPr>
                        <a:t>20.01.2016</a:t>
                      </a:r>
                    </a:p>
                  </a:txBody>
                  <a:tcPr marL="6514" marR="6514" marT="6514" marB="0" anchor="ctr">
                    <a:lnL>
                      <a:noFill/>
                    </a:lnL>
                    <a:lnR>
                      <a:noFill/>
                    </a:lnR>
                    <a:lnT>
                      <a:noFill/>
                    </a:lnT>
                    <a:lnB>
                      <a:noFill/>
                    </a:lnB>
                  </a:tcPr>
                </a:tc>
                <a:tc>
                  <a:txBody>
                    <a:bodyPr/>
                    <a:lstStyle/>
                    <a:p>
                      <a:pPr algn="ctr" fontAlgn="ctr"/>
                      <a:r>
                        <a:rPr lang="en-US" sz="1200" b="1" i="0" u="none" strike="noStrike">
                          <a:solidFill>
                            <a:srgbClr val="463E37"/>
                          </a:solidFill>
                          <a:effectLst/>
                          <a:latin typeface="Calibri" panose="020F0502020204030204" pitchFamily="34" charset="0"/>
                        </a:rPr>
                        <a:t>4.03.2016</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18.04.2016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dirty="0">
                          <a:solidFill>
                            <a:srgbClr val="C00000"/>
                          </a:solidFill>
                          <a:effectLst/>
                          <a:latin typeface="Calibri" panose="020F0502020204030204" pitchFamily="34" charset="0"/>
                        </a:rPr>
                        <a:t>20.04.2016</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a:solidFill>
                            <a:srgbClr val="000000"/>
                          </a:solidFill>
                          <a:effectLst/>
                          <a:latin typeface="Calibri" panose="020F0502020204030204" pitchFamily="34" charset="0"/>
                        </a:rPr>
                        <a:t>15.06.2016</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380239">
                <a:tc>
                  <a:txBody>
                    <a:bodyPr/>
                    <a:lstStyle/>
                    <a:p>
                      <a:pPr algn="ctr" fontAlgn="ctr"/>
                      <a:r>
                        <a:rPr lang="en-US" sz="1200" b="0" i="0" u="none" strike="noStrike">
                          <a:solidFill>
                            <a:srgbClr val="333399"/>
                          </a:solidFill>
                          <a:effectLst/>
                          <a:latin typeface="Sylfaen" panose="010A0502050306030303" pitchFamily="18" charset="0"/>
                        </a:rPr>
                        <a:t>18</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STCU/ SRNSF joint call</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Sylfaen" panose="010A0502050306030303" pitchFamily="18" charset="0"/>
                        </a:rPr>
                        <a:t>January</a:t>
                      </a:r>
                    </a:p>
                  </a:txBody>
                  <a:tcPr marL="6514" marR="6514" marT="6514" marB="0" anchor="ctr">
                    <a:lnL>
                      <a:noFill/>
                    </a:lnL>
                    <a:lnR>
                      <a:noFill/>
                    </a:lnR>
                    <a:lnT>
                      <a:noFill/>
                    </a:lnT>
                    <a:lnB>
                      <a:noFill/>
                    </a:lnB>
                  </a:tcPr>
                </a:tc>
                <a:tc>
                  <a:txBody>
                    <a:bodyPr/>
                    <a:lstStyle/>
                    <a:p>
                      <a:pPr algn="ctr" fontAlgn="ctr"/>
                      <a:r>
                        <a:rPr lang="en-US" sz="1200" b="1" i="0" u="none" strike="noStrike">
                          <a:solidFill>
                            <a:srgbClr val="463E37"/>
                          </a:solidFill>
                          <a:effectLst/>
                          <a:latin typeface="Sylfaen" panose="010A0502050306030303" pitchFamily="18" charset="0"/>
                        </a:rPr>
                        <a:t>February</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March</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April</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a:solidFill>
                            <a:srgbClr val="000000"/>
                          </a:solidFill>
                          <a:effectLst/>
                          <a:latin typeface="Calibri" panose="020F0502020204030204" pitchFamily="34" charset="0"/>
                        </a:rPr>
                        <a:t>July(1)-December(2)</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193446">
                <a:tc>
                  <a:txBody>
                    <a:bodyPr/>
                    <a:lstStyle/>
                    <a:p>
                      <a:pPr algn="ctr" fontAlgn="ctr"/>
                      <a:r>
                        <a:rPr lang="en-US" sz="1200" b="0" i="0" u="none" strike="noStrike">
                          <a:solidFill>
                            <a:srgbClr val="333399"/>
                          </a:solidFill>
                          <a:effectLst/>
                          <a:latin typeface="Sylfaen" panose="010A0502050306030303" pitchFamily="18" charset="0"/>
                        </a:rPr>
                        <a:t>19</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JUELICH PHD - </a:t>
                      </a:r>
                      <a:r>
                        <a:rPr lang="en-US" sz="1200" b="0" i="0" u="none" strike="noStrike" dirty="0" err="1">
                          <a:solidFill>
                            <a:srgbClr val="002060"/>
                          </a:solidFill>
                          <a:effectLst/>
                          <a:latin typeface="Sylfaen" panose="010A0502050306030303" pitchFamily="18" charset="0"/>
                        </a:rPr>
                        <a:t>Julich</a:t>
                      </a:r>
                      <a:r>
                        <a:rPr lang="en-US" sz="1200" b="0" i="0" u="none" strike="noStrike" dirty="0">
                          <a:solidFill>
                            <a:srgbClr val="002060"/>
                          </a:solidFill>
                          <a:effectLst/>
                          <a:latin typeface="Sylfaen" panose="010A0502050306030303" pitchFamily="18" charset="0"/>
                        </a:rPr>
                        <a:t> Center </a:t>
                      </a:r>
                      <a:r>
                        <a:rPr lang="en-US" sz="1200" b="0" i="0" u="none" strike="noStrike" dirty="0" err="1">
                          <a:solidFill>
                            <a:srgbClr val="002060"/>
                          </a:solidFill>
                          <a:effectLst/>
                          <a:latin typeface="Sylfaen" panose="010A0502050306030303" pitchFamily="18" charset="0"/>
                        </a:rPr>
                        <a:t>programme</a:t>
                      </a:r>
                      <a:r>
                        <a:rPr lang="en-US" sz="1200" b="0" i="0" u="none" strike="noStrike" dirty="0">
                          <a:solidFill>
                            <a:srgbClr val="002060"/>
                          </a:solidFill>
                          <a:effectLst/>
                          <a:latin typeface="Sylfaen" panose="010A0502050306030303" pitchFamily="18" charset="0"/>
                        </a:rPr>
                        <a:t> for PhD students</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Sylfaen" panose="010A0502050306030303" pitchFamily="18" charset="0"/>
                        </a:rPr>
                        <a:t>April</a:t>
                      </a:r>
                    </a:p>
                  </a:txBody>
                  <a:tcPr marL="6514" marR="6514" marT="6514" marB="0" anchor="ctr">
                    <a:lnL>
                      <a:noFill/>
                    </a:lnL>
                    <a:lnR>
                      <a:noFill/>
                    </a:lnR>
                    <a:lnT>
                      <a:noFill/>
                    </a:lnT>
                    <a:lnB>
                      <a:noFill/>
                    </a:lnB>
                  </a:tcPr>
                </a:tc>
                <a:tc>
                  <a:txBody>
                    <a:bodyPr/>
                    <a:lstStyle/>
                    <a:p>
                      <a:pPr algn="ctr" fontAlgn="ctr"/>
                      <a:r>
                        <a:rPr lang="en-US" sz="1200" b="1" i="0" u="none" strike="noStrike" dirty="0" smtClean="0">
                          <a:solidFill>
                            <a:srgbClr val="463E37"/>
                          </a:solidFill>
                          <a:effectLst/>
                          <a:latin typeface="Sylfaen" panose="010A0502050306030303" pitchFamily="18" charset="0"/>
                        </a:rPr>
                        <a:t>July</a:t>
                      </a:r>
                      <a:endParaRPr lang="en-US" sz="1200" b="1" i="0" u="none" strike="noStrike" dirty="0">
                        <a:solidFill>
                          <a:srgbClr val="463E37"/>
                        </a:solidFill>
                        <a:effectLst/>
                        <a:latin typeface="Sylfaen" panose="010A0502050306030303" pitchFamily="18" charset="0"/>
                      </a:endParaRP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dirty="0" smtClean="0">
                          <a:solidFill>
                            <a:srgbClr val="C00000"/>
                          </a:solidFill>
                          <a:effectLst/>
                          <a:latin typeface="Sylfaen" panose="010A0502050306030303" pitchFamily="18" charset="0"/>
                        </a:rPr>
                        <a:t>October</a:t>
                      </a:r>
                      <a:endParaRPr lang="en-US" sz="1200" b="1" i="0" u="none" strike="noStrike" dirty="0">
                        <a:solidFill>
                          <a:srgbClr val="C00000"/>
                        </a:solidFill>
                        <a:effectLst/>
                        <a:latin typeface="Sylfaen" panose="010A0502050306030303" pitchFamily="18"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October</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smtClean="0">
                          <a:solidFill>
                            <a:srgbClr val="000000"/>
                          </a:solidFill>
                          <a:effectLst/>
                          <a:latin typeface="Calibri" panose="020F0502020204030204" pitchFamily="34" charset="0"/>
                        </a:rPr>
                        <a:t>November</a:t>
                      </a:r>
                      <a:endParaRPr lang="en-US" sz="1200" b="1" i="0" u="none" strike="noStrike" dirty="0">
                        <a:solidFill>
                          <a:srgbClr val="000000"/>
                        </a:solidFill>
                        <a:effectLst/>
                        <a:latin typeface="Calibri" panose="020F0502020204030204" pitchFamily="34" charset="0"/>
                      </a:endParaRP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193446">
                <a:tc>
                  <a:txBody>
                    <a:bodyPr/>
                    <a:lstStyle/>
                    <a:p>
                      <a:pPr algn="ctr" fontAlgn="ctr"/>
                      <a:r>
                        <a:rPr lang="en-US" sz="1200" b="0" i="0" u="none" strike="noStrike">
                          <a:solidFill>
                            <a:srgbClr val="333399"/>
                          </a:solidFill>
                          <a:effectLst/>
                          <a:latin typeface="Sylfaen" panose="010A0502050306030303" pitchFamily="18" charset="0"/>
                        </a:rPr>
                        <a:t>20</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JUELICH PHD - </a:t>
                      </a:r>
                      <a:r>
                        <a:rPr lang="en-US" sz="1200" b="0" i="0" u="none" strike="noStrike" dirty="0" err="1">
                          <a:solidFill>
                            <a:srgbClr val="002060"/>
                          </a:solidFill>
                          <a:effectLst/>
                          <a:latin typeface="Sylfaen" panose="010A0502050306030303" pitchFamily="18" charset="0"/>
                        </a:rPr>
                        <a:t>Julich</a:t>
                      </a:r>
                      <a:r>
                        <a:rPr lang="en-US" sz="1200" b="0" i="0" u="none" strike="noStrike" dirty="0">
                          <a:solidFill>
                            <a:srgbClr val="002060"/>
                          </a:solidFill>
                          <a:effectLst/>
                          <a:latin typeface="Sylfaen" panose="010A0502050306030303" pitchFamily="18" charset="0"/>
                        </a:rPr>
                        <a:t> Center </a:t>
                      </a:r>
                      <a:r>
                        <a:rPr lang="en-US" sz="1200" b="0" i="0" u="none" strike="noStrike" dirty="0" err="1">
                          <a:solidFill>
                            <a:srgbClr val="002060"/>
                          </a:solidFill>
                          <a:effectLst/>
                          <a:latin typeface="Sylfaen" panose="010A0502050306030303" pitchFamily="18" charset="0"/>
                        </a:rPr>
                        <a:t>programme</a:t>
                      </a:r>
                      <a:r>
                        <a:rPr lang="en-US" sz="1200" b="0" i="0" u="none" strike="noStrike" dirty="0">
                          <a:solidFill>
                            <a:srgbClr val="002060"/>
                          </a:solidFill>
                          <a:effectLst/>
                          <a:latin typeface="Sylfaen" panose="010A0502050306030303" pitchFamily="18" charset="0"/>
                        </a:rPr>
                        <a:t> for MA students</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a:solidFill>
                            <a:srgbClr val="463E37"/>
                          </a:solidFill>
                          <a:effectLst/>
                          <a:latin typeface="Sylfaen" panose="010A0502050306030303" pitchFamily="18" charset="0"/>
                        </a:rPr>
                        <a:t>April</a:t>
                      </a:r>
                    </a:p>
                  </a:txBody>
                  <a:tcPr marL="6514" marR="6514" marT="6514" marB="0" anchor="ctr">
                    <a:lnL>
                      <a:noFill/>
                    </a:lnL>
                    <a:lnR>
                      <a:noFill/>
                    </a:lnR>
                    <a:lnT>
                      <a:noFill/>
                    </a:lnT>
                    <a:lnB>
                      <a:noFill/>
                    </a:lnB>
                  </a:tcPr>
                </a:tc>
                <a:tc>
                  <a:txBody>
                    <a:bodyPr/>
                    <a:lstStyle/>
                    <a:p>
                      <a:pPr algn="ctr" fontAlgn="ctr"/>
                      <a:r>
                        <a:rPr lang="en-US" sz="1200" b="1" i="0" u="none" strike="noStrike" dirty="0" smtClean="0">
                          <a:solidFill>
                            <a:srgbClr val="463E37"/>
                          </a:solidFill>
                          <a:effectLst/>
                          <a:latin typeface="Sylfaen" panose="010A0502050306030303" pitchFamily="18" charset="0"/>
                        </a:rPr>
                        <a:t>July</a:t>
                      </a:r>
                      <a:endParaRPr lang="en-US" sz="1200" b="1" i="0" u="none" strike="noStrike" dirty="0">
                        <a:solidFill>
                          <a:srgbClr val="463E37"/>
                        </a:solidFill>
                        <a:effectLst/>
                        <a:latin typeface="Sylfaen" panose="010A0502050306030303" pitchFamily="18" charset="0"/>
                      </a:endParaRP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dirty="0" smtClean="0">
                          <a:solidFill>
                            <a:srgbClr val="C00000"/>
                          </a:solidFill>
                          <a:effectLst/>
                          <a:latin typeface="Sylfaen" panose="010A0502050306030303" pitchFamily="18" charset="0"/>
                        </a:rPr>
                        <a:t>August</a:t>
                      </a:r>
                      <a:endParaRPr lang="en-US" sz="1200" b="1" i="0" u="none" strike="noStrike" dirty="0">
                        <a:solidFill>
                          <a:srgbClr val="C00000"/>
                        </a:solidFill>
                        <a:effectLst/>
                        <a:latin typeface="Sylfaen" panose="010A0502050306030303" pitchFamily="18"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August</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smtClean="0">
                          <a:solidFill>
                            <a:srgbClr val="000000"/>
                          </a:solidFill>
                          <a:effectLst/>
                          <a:latin typeface="Calibri" panose="020F0502020204030204" pitchFamily="34" charset="0"/>
                        </a:rPr>
                        <a:t>September</a:t>
                      </a:r>
                      <a:endParaRPr lang="en-US" sz="1200" b="1" i="0" u="none" strike="noStrike" dirty="0">
                        <a:solidFill>
                          <a:srgbClr val="000000"/>
                        </a:solidFill>
                        <a:effectLst/>
                        <a:latin typeface="Calibri" panose="020F0502020204030204" pitchFamily="34" charset="0"/>
                      </a:endParaRP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193446">
                <a:tc>
                  <a:txBody>
                    <a:bodyPr/>
                    <a:lstStyle/>
                    <a:p>
                      <a:pPr algn="ctr" fontAlgn="ctr"/>
                      <a:r>
                        <a:rPr lang="en-US" sz="1200" b="0" i="0" u="none" strike="noStrike">
                          <a:solidFill>
                            <a:srgbClr val="333399"/>
                          </a:solidFill>
                          <a:effectLst/>
                          <a:latin typeface="Sylfaen" panose="010A0502050306030303" pitchFamily="18" charset="0"/>
                        </a:rPr>
                        <a:t>21</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a:solidFill>
                            <a:srgbClr val="002060"/>
                          </a:solidFill>
                          <a:effectLst/>
                          <a:latin typeface="Sylfaen" panose="010A0502050306030303" pitchFamily="18" charset="0"/>
                        </a:rPr>
                        <a:t>CNR -CNR/SRNSF joint call </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a:noFill/>
                    </a:lnR>
                    <a:lnT>
                      <a:noFill/>
                    </a:lnT>
                    <a:lnB>
                      <a:noFill/>
                    </a:lnB>
                  </a:tcPr>
                </a:tc>
                <a:tc>
                  <a:txBody>
                    <a:bodyPr/>
                    <a:lstStyle/>
                    <a:p>
                      <a:pPr algn="ctr" fontAlgn="ct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endParaRPr lang="en-US" sz="1200" b="1" i="0" u="none" strike="noStrike" dirty="0">
                        <a:solidFill>
                          <a:srgbClr val="000000"/>
                        </a:solidFill>
                        <a:effectLst/>
                        <a:latin typeface="Calibri" panose="020F0502020204030204" pitchFamily="34" charset="0"/>
                      </a:endParaRP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193446">
                <a:tc>
                  <a:txBody>
                    <a:bodyPr/>
                    <a:lstStyle/>
                    <a:p>
                      <a:pPr algn="ctr" fontAlgn="ctr"/>
                      <a:r>
                        <a:rPr lang="en-US" sz="1200" b="0" i="0" u="none" strike="noStrike">
                          <a:solidFill>
                            <a:srgbClr val="333399"/>
                          </a:solidFill>
                          <a:effectLst/>
                          <a:latin typeface="Sylfaen" panose="010A0502050306030303" pitchFamily="18" charset="0"/>
                        </a:rPr>
                        <a:t>22</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a:solidFill>
                            <a:srgbClr val="002060"/>
                          </a:solidFill>
                          <a:effectLst/>
                          <a:latin typeface="Sylfaen" panose="010A0502050306030303" pitchFamily="18" charset="0"/>
                        </a:rPr>
                        <a:t>CNRS PICS - CRNS PICS/SRNSF joint call </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dirty="0">
                          <a:solidFill>
                            <a:srgbClr val="463E37"/>
                          </a:solidFill>
                          <a:effectLst/>
                          <a:latin typeface="Calibri" panose="020F0502020204030204" pitchFamily="34" charset="0"/>
                        </a:rPr>
                        <a:t>April</a:t>
                      </a:r>
                    </a:p>
                  </a:txBody>
                  <a:tcPr marL="6514" marR="6514" marT="6514" marB="0" anchor="ctr">
                    <a:lnL>
                      <a:noFill/>
                    </a:lnL>
                    <a:lnR>
                      <a:noFill/>
                    </a:lnR>
                    <a:lnT>
                      <a:noFill/>
                    </a:lnT>
                    <a:lnB>
                      <a:noFill/>
                    </a:lnB>
                  </a:tcPr>
                </a:tc>
                <a:tc>
                  <a:txBody>
                    <a:bodyPr/>
                    <a:lstStyle/>
                    <a:p>
                      <a:pPr algn="ctr" fontAlgn="ctr"/>
                      <a:r>
                        <a:rPr lang="en-US" sz="1200" b="1" i="0" u="none" strike="noStrike">
                          <a:solidFill>
                            <a:srgbClr val="463E37"/>
                          </a:solidFill>
                          <a:effectLst/>
                          <a:latin typeface="Calibri" panose="020F0502020204030204" pitchFamily="34" charset="0"/>
                        </a:rPr>
                        <a:t>May</a:t>
                      </a: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a:solidFill>
                            <a:srgbClr val="C00000"/>
                          </a:solidFill>
                          <a:effectLst/>
                          <a:latin typeface="Calibri" panose="020F0502020204030204" pitchFamily="34" charset="0"/>
                        </a:rPr>
                        <a:t>June</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a:solidFill>
                            <a:srgbClr val="C00000"/>
                          </a:solidFill>
                          <a:effectLst/>
                          <a:latin typeface="Calibri" panose="020F0502020204030204" pitchFamily="34" charset="0"/>
                        </a:rPr>
                        <a:t>June</a:t>
                      </a: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a:solidFill>
                            <a:srgbClr val="000000"/>
                          </a:solidFill>
                          <a:effectLst/>
                          <a:latin typeface="Calibri" panose="020F0502020204030204" pitchFamily="34" charset="0"/>
                        </a:rPr>
                        <a:t>October</a:t>
                      </a: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193446">
                <a:tc>
                  <a:txBody>
                    <a:bodyPr/>
                    <a:lstStyle/>
                    <a:p>
                      <a:pPr algn="ctr" fontAlgn="ctr"/>
                      <a:r>
                        <a:rPr lang="en-US" sz="1200" b="0" i="0" u="none" strike="noStrike">
                          <a:solidFill>
                            <a:srgbClr val="333399"/>
                          </a:solidFill>
                          <a:effectLst/>
                          <a:latin typeface="Sylfaen" panose="010A0502050306030303" pitchFamily="18" charset="0"/>
                        </a:rPr>
                        <a:t>23</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a:solidFill>
                            <a:srgbClr val="002060"/>
                          </a:solidFill>
                          <a:effectLst/>
                          <a:latin typeface="Sylfaen" panose="010A0502050306030303" pitchFamily="18" charset="0"/>
                        </a:rPr>
                        <a:t>DAAD - SRNSF/DAAD joint call for young researchers</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dirty="0" smtClean="0">
                          <a:solidFill>
                            <a:srgbClr val="463E37"/>
                          </a:solidFill>
                          <a:effectLst/>
                          <a:latin typeface="Calibri" panose="020F0502020204030204" pitchFamily="34" charset="0"/>
                        </a:rPr>
                        <a:t>October</a:t>
                      </a: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a:noFill/>
                    </a:lnR>
                    <a:lnT>
                      <a:noFill/>
                    </a:lnT>
                    <a:lnB>
                      <a:noFill/>
                    </a:lnB>
                  </a:tcPr>
                </a:tc>
                <a:tc>
                  <a:txBody>
                    <a:bodyPr/>
                    <a:lstStyle/>
                    <a:p>
                      <a:pPr algn="ctr" fontAlgn="ctr"/>
                      <a:r>
                        <a:rPr lang="en-US" sz="1200" b="1" i="0" u="none" strike="noStrike" dirty="0" smtClean="0">
                          <a:solidFill>
                            <a:srgbClr val="463E37"/>
                          </a:solidFill>
                          <a:effectLst/>
                          <a:latin typeface="Calibri" panose="020F0502020204030204" pitchFamily="34" charset="0"/>
                        </a:rPr>
                        <a:t>November</a:t>
                      </a: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December</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December</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smtClean="0">
                          <a:solidFill>
                            <a:srgbClr val="000000"/>
                          </a:solidFill>
                          <a:effectLst/>
                          <a:latin typeface="Calibri" panose="020F0502020204030204" pitchFamily="34" charset="0"/>
                        </a:rPr>
                        <a:t>March 2017</a:t>
                      </a:r>
                      <a:endParaRPr lang="en-US" sz="1200" b="1" i="0" u="none" strike="noStrike" dirty="0">
                        <a:solidFill>
                          <a:srgbClr val="000000"/>
                        </a:solidFill>
                        <a:effectLst/>
                        <a:latin typeface="Calibri" panose="020F0502020204030204" pitchFamily="34" charset="0"/>
                      </a:endParaRP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193446">
                <a:tc>
                  <a:txBody>
                    <a:bodyPr/>
                    <a:lstStyle/>
                    <a:p>
                      <a:pPr algn="ctr" fontAlgn="ctr"/>
                      <a:r>
                        <a:rPr lang="en-US" sz="1200" b="0" i="0" u="none" strike="noStrike">
                          <a:solidFill>
                            <a:srgbClr val="333399"/>
                          </a:solidFill>
                          <a:effectLst/>
                          <a:latin typeface="Sylfaen" panose="010A0502050306030303" pitchFamily="18" charset="0"/>
                        </a:rPr>
                        <a:t>24</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a:solidFill>
                            <a:srgbClr val="002060"/>
                          </a:solidFill>
                          <a:effectLst/>
                          <a:latin typeface="Sylfaen" panose="010A0502050306030303" pitchFamily="18" charset="0"/>
                        </a:rPr>
                        <a:t>VW - SRNSF/VW joint call for doctoral programmes</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dirty="0" smtClean="0">
                          <a:solidFill>
                            <a:srgbClr val="463E37"/>
                          </a:solidFill>
                          <a:effectLst/>
                          <a:latin typeface="Calibri" panose="020F0502020204030204" pitchFamily="34" charset="0"/>
                        </a:rPr>
                        <a:t>October</a:t>
                      </a: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a:noFill/>
                    </a:lnR>
                    <a:lnT>
                      <a:noFill/>
                    </a:lnT>
                    <a:lnB>
                      <a:noFill/>
                    </a:lnB>
                  </a:tcPr>
                </a:tc>
                <a:tc>
                  <a:txBody>
                    <a:bodyPr/>
                    <a:lstStyle/>
                    <a:p>
                      <a:pPr algn="ctr" fontAlgn="ctr"/>
                      <a:r>
                        <a:rPr lang="en-US" sz="1200" b="1" i="0" u="none" strike="noStrike" dirty="0" smtClean="0">
                          <a:solidFill>
                            <a:srgbClr val="463E37"/>
                          </a:solidFill>
                          <a:effectLst/>
                          <a:latin typeface="Calibri" panose="020F0502020204030204" pitchFamily="34" charset="0"/>
                        </a:rPr>
                        <a:t>November</a:t>
                      </a: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December</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December</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smtClean="0">
                          <a:solidFill>
                            <a:srgbClr val="000000"/>
                          </a:solidFill>
                          <a:effectLst/>
                          <a:latin typeface="Calibri" panose="020F0502020204030204" pitchFamily="34" charset="0"/>
                        </a:rPr>
                        <a:t>March 2017</a:t>
                      </a:r>
                      <a:endParaRPr lang="en-US" sz="1200" b="1" i="0" u="none" strike="noStrike" dirty="0">
                        <a:solidFill>
                          <a:srgbClr val="000000"/>
                        </a:solidFill>
                        <a:effectLst/>
                        <a:latin typeface="Calibri" panose="020F0502020204030204" pitchFamily="34" charset="0"/>
                      </a:endParaRP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193446">
                <a:tc>
                  <a:txBody>
                    <a:bodyPr/>
                    <a:lstStyle/>
                    <a:p>
                      <a:pPr algn="ctr" fontAlgn="ctr"/>
                      <a:r>
                        <a:rPr lang="en-US" sz="1200" b="0" i="0" u="none" strike="noStrike">
                          <a:solidFill>
                            <a:srgbClr val="333399"/>
                          </a:solidFill>
                          <a:effectLst/>
                          <a:latin typeface="Sylfaen" panose="010A0502050306030303" pitchFamily="18" charset="0"/>
                        </a:rPr>
                        <a:t>25</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dirty="0">
                          <a:solidFill>
                            <a:srgbClr val="002060"/>
                          </a:solidFill>
                          <a:effectLst/>
                          <a:latin typeface="Sylfaen" panose="010A0502050306030303" pitchFamily="18" charset="0"/>
                        </a:rPr>
                        <a:t>FR INST - SRNSF/French Institute joint call for young researchers</a:t>
                      </a:r>
                    </a:p>
                  </a:txBody>
                  <a:tcPr marL="6514" marR="6514" marT="6514" marB="0" anchor="ctr">
                    <a:lnL w="6350" cap="flat" cmpd="sng" algn="ctr">
                      <a:solidFill>
                        <a:srgbClr val="FFFFFF"/>
                      </a:solidFill>
                      <a:prstDash val="dash"/>
                      <a:round/>
                      <a:headEnd type="none" w="med" len="med"/>
                      <a:tailEnd type="none" w="med" len="med"/>
                    </a:lnL>
                    <a:lnR>
                      <a:noFill/>
                    </a:lnR>
                    <a:lnT>
                      <a:noFill/>
                    </a:lnT>
                    <a:lnB>
                      <a:noFill/>
                    </a:lnB>
                    <a:solidFill>
                      <a:srgbClr val="E8EEEE"/>
                    </a:solidFill>
                  </a:tcPr>
                </a:tc>
                <a:tc>
                  <a:txBody>
                    <a:bodyPr/>
                    <a:lstStyle/>
                    <a:p>
                      <a:pPr algn="ctr" fontAlgn="ctr"/>
                      <a:r>
                        <a:rPr lang="en-US" sz="1200" b="1" i="0" u="none" strike="noStrike" dirty="0" smtClean="0">
                          <a:solidFill>
                            <a:srgbClr val="463E37"/>
                          </a:solidFill>
                          <a:effectLst/>
                          <a:latin typeface="Calibri" panose="020F0502020204030204" pitchFamily="34" charset="0"/>
                        </a:rPr>
                        <a:t>October</a:t>
                      </a: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a:noFill/>
                    </a:lnR>
                    <a:lnT>
                      <a:noFill/>
                    </a:lnT>
                    <a:lnB>
                      <a:noFill/>
                    </a:lnB>
                  </a:tcPr>
                </a:tc>
                <a:tc>
                  <a:txBody>
                    <a:bodyPr/>
                    <a:lstStyle/>
                    <a:p>
                      <a:pPr algn="ctr" fontAlgn="ctr"/>
                      <a:r>
                        <a:rPr lang="en-US" sz="1200" b="1" i="0" u="none" strike="noStrike" dirty="0" smtClean="0">
                          <a:solidFill>
                            <a:srgbClr val="463E37"/>
                          </a:solidFill>
                          <a:effectLst/>
                          <a:latin typeface="Calibri" panose="020F0502020204030204" pitchFamily="34" charset="0"/>
                        </a:rPr>
                        <a:t>November</a:t>
                      </a: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D1DFD0"/>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December</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dash"/>
                      <a:round/>
                      <a:headEnd type="none" w="med" len="med"/>
                      <a:tailEnd type="none" w="med" len="med"/>
                    </a:lnB>
                    <a:solidFill>
                      <a:srgbClr val="F5DFDA"/>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December</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smtClean="0">
                          <a:solidFill>
                            <a:srgbClr val="000000"/>
                          </a:solidFill>
                          <a:effectLst/>
                          <a:latin typeface="Calibri" panose="020F0502020204030204" pitchFamily="34" charset="0"/>
                        </a:rPr>
                        <a:t>March 2017</a:t>
                      </a:r>
                      <a:endParaRPr lang="en-US" sz="1200" b="1" i="0" u="none" strike="noStrike" dirty="0">
                        <a:solidFill>
                          <a:srgbClr val="000000"/>
                        </a:solidFill>
                        <a:effectLst/>
                        <a:latin typeface="Calibri" panose="020F0502020204030204" pitchFamily="34" charset="0"/>
                      </a:endParaRP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26</a:t>
                      </a:r>
                    </a:p>
                  </a:txBody>
                  <a:tcPr marL="6514" marR="6514" marT="6514" marB="0" anchor="ctr">
                    <a:lnL>
                      <a:noFill/>
                    </a:lnL>
                    <a:lnR w="6350" cap="flat" cmpd="sng" algn="ctr">
                      <a:solidFill>
                        <a:srgbClr val="FFFFFF"/>
                      </a:solidFill>
                      <a:prstDash val="dash"/>
                      <a:round/>
                      <a:headEnd type="none" w="med" len="med"/>
                      <a:tailEnd type="none" w="med" len="med"/>
                    </a:lnR>
                    <a:lnT>
                      <a:noFill/>
                    </a:lnT>
                    <a:lnB>
                      <a:noFill/>
                    </a:lnB>
                    <a:solidFill>
                      <a:srgbClr val="FFFFFF"/>
                    </a:solidFill>
                  </a:tcPr>
                </a:tc>
                <a:tc>
                  <a:txBody>
                    <a:bodyPr/>
                    <a:lstStyle/>
                    <a:p>
                      <a:pPr algn="l" fontAlgn="ctr"/>
                      <a:r>
                        <a:rPr lang="en-US" sz="1200" b="0" i="0" u="none" strike="noStrike">
                          <a:solidFill>
                            <a:srgbClr val="002060"/>
                          </a:solidFill>
                          <a:effectLst/>
                          <a:latin typeface="Sylfaen" panose="010A0502050306030303" pitchFamily="18" charset="0"/>
                        </a:rPr>
                        <a:t>Target programme for science popularization</a:t>
                      </a:r>
                    </a:p>
                  </a:txBody>
                  <a:tcPr marL="6514" marR="6514" marT="6514" marB="0" anchor="ctr">
                    <a:lnL w="6350" cap="flat" cmpd="sng" algn="ctr">
                      <a:solidFill>
                        <a:srgbClr val="FFFFFF"/>
                      </a:solidFill>
                      <a:prstDash val="dash"/>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E8EEEE"/>
                    </a:solidFill>
                  </a:tcPr>
                </a:tc>
                <a:tc>
                  <a:txBody>
                    <a:bodyPr/>
                    <a:lstStyle/>
                    <a:p>
                      <a:pPr algn="ctr" fontAlgn="ctr"/>
                      <a:r>
                        <a:rPr lang="en-US" sz="1200" b="1" i="0" u="none" strike="noStrike" dirty="0" smtClean="0">
                          <a:solidFill>
                            <a:srgbClr val="463E37"/>
                          </a:solidFill>
                          <a:effectLst/>
                          <a:latin typeface="Calibri" panose="020F0502020204030204" pitchFamily="34" charset="0"/>
                        </a:rPr>
                        <a:t>September</a:t>
                      </a: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ctr" fontAlgn="ctr"/>
                      <a:r>
                        <a:rPr lang="en-US" sz="1200" b="1" i="0" u="none" strike="noStrike" dirty="0" smtClean="0">
                          <a:solidFill>
                            <a:srgbClr val="463E37"/>
                          </a:solidFill>
                          <a:effectLst/>
                          <a:latin typeface="Calibri" panose="020F0502020204030204" pitchFamily="34" charset="0"/>
                        </a:rPr>
                        <a:t>October</a:t>
                      </a: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solid"/>
                      <a:round/>
                      <a:headEnd type="none" w="med" len="med"/>
                      <a:tailEnd type="none" w="med" len="med"/>
                    </a:lnB>
                    <a:solidFill>
                      <a:srgbClr val="D1DFD0"/>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November</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dash"/>
                      <a:round/>
                      <a:headEnd type="none" w="med" len="med"/>
                      <a:tailEnd type="none" w="med" len="med"/>
                    </a:lnT>
                    <a:lnB w="6350" cap="flat" cmpd="sng" algn="ctr">
                      <a:solidFill>
                        <a:srgbClr val="FFFFFF"/>
                      </a:solidFill>
                      <a:prstDash val="solid"/>
                      <a:round/>
                      <a:headEnd type="none" w="med" len="med"/>
                      <a:tailEnd type="none" w="med" len="med"/>
                    </a:lnB>
                    <a:solidFill>
                      <a:srgbClr val="F5DFDA"/>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November</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smtClean="0">
                          <a:solidFill>
                            <a:srgbClr val="000000"/>
                          </a:solidFill>
                          <a:effectLst/>
                          <a:latin typeface="Calibri" panose="020F0502020204030204" pitchFamily="34" charset="0"/>
                        </a:rPr>
                        <a:t>December</a:t>
                      </a:r>
                      <a:endParaRPr lang="en-US" sz="1200" b="1" i="0" u="none" strike="noStrike" dirty="0">
                        <a:solidFill>
                          <a:srgbClr val="000000"/>
                        </a:solidFill>
                        <a:effectLst/>
                        <a:latin typeface="Calibri" panose="020F0502020204030204" pitchFamily="34" charset="0"/>
                      </a:endParaRP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r h="203088">
                <a:tc>
                  <a:txBody>
                    <a:bodyPr/>
                    <a:lstStyle/>
                    <a:p>
                      <a:pPr algn="ctr" fontAlgn="ctr"/>
                      <a:r>
                        <a:rPr lang="en-US" sz="1200" b="0" i="0" u="none" strike="noStrike">
                          <a:solidFill>
                            <a:srgbClr val="333399"/>
                          </a:solidFill>
                          <a:effectLst/>
                          <a:latin typeface="Sylfaen" panose="010A0502050306030303" pitchFamily="18" charset="0"/>
                        </a:rPr>
                        <a:t>27</a:t>
                      </a:r>
                    </a:p>
                  </a:txBody>
                  <a:tcPr marL="6514" marR="6514" marT="6514" marB="0" anchor="ctr">
                    <a:lnL>
                      <a:noFill/>
                    </a:lnL>
                    <a:lnR w="6350" cap="flat" cmpd="sng" algn="ctr">
                      <a:solidFill>
                        <a:srgbClr val="FFFFFF"/>
                      </a:solidFill>
                      <a:prstDash val="solid"/>
                      <a:round/>
                      <a:headEnd type="none" w="med" len="med"/>
                      <a:tailEnd type="none" w="med" len="med"/>
                    </a:lnR>
                    <a:lnT>
                      <a:noFill/>
                    </a:lnT>
                    <a:lnB>
                      <a:noFill/>
                    </a:lnB>
                    <a:solidFill>
                      <a:srgbClr val="FFFFFF"/>
                    </a:solidFill>
                  </a:tcPr>
                </a:tc>
                <a:tc>
                  <a:txBody>
                    <a:bodyPr/>
                    <a:lstStyle/>
                    <a:p>
                      <a:pPr algn="l" fontAlgn="ctr"/>
                      <a:r>
                        <a:rPr lang="en-US" sz="1200" b="0" i="0" u="none" strike="noStrike">
                          <a:solidFill>
                            <a:srgbClr val="002060"/>
                          </a:solidFill>
                          <a:effectLst/>
                          <a:latin typeface="Sylfaen" panose="010A0502050306030303" pitchFamily="18" charset="0"/>
                        </a:rPr>
                        <a:t>Annual stipends/awards  in science and technology</a:t>
                      </a:r>
                    </a:p>
                  </a:txBody>
                  <a:tcPr marL="6514" marR="6514" marT="6514"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8EEEE"/>
                    </a:solidFill>
                  </a:tcPr>
                </a:tc>
                <a:tc>
                  <a:txBody>
                    <a:bodyPr/>
                    <a:lstStyle/>
                    <a:p>
                      <a:pPr algn="ctr" fontAlgn="ctr"/>
                      <a:r>
                        <a:rPr lang="en-US" sz="1200" b="1" i="0" u="none" strike="noStrike" dirty="0" smtClean="0">
                          <a:solidFill>
                            <a:srgbClr val="463E37"/>
                          </a:solidFill>
                          <a:effectLst/>
                          <a:latin typeface="Calibri" panose="020F0502020204030204" pitchFamily="34" charset="0"/>
                        </a:rPr>
                        <a:t>June</a:t>
                      </a: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r>
                        <a:rPr lang="en-US" sz="1200" b="1" i="0" u="none" strike="noStrike" dirty="0" smtClean="0">
                          <a:solidFill>
                            <a:srgbClr val="463E37"/>
                          </a:solidFill>
                          <a:effectLst/>
                          <a:latin typeface="Calibri" panose="020F0502020204030204" pitchFamily="34" charset="0"/>
                        </a:rPr>
                        <a:t>July</a:t>
                      </a:r>
                      <a:endParaRPr lang="en-US" sz="1200" b="1" i="0" u="none" strike="noStrike" dirty="0">
                        <a:solidFill>
                          <a:srgbClr val="463E37"/>
                        </a:solidFill>
                        <a:effectLst/>
                        <a:latin typeface="Calibri" panose="020F0502020204030204" pitchFamily="34" charset="0"/>
                      </a:endParaRPr>
                    </a:p>
                  </a:txBody>
                  <a:tcPr marL="6514" marR="6514" marT="6514" marB="0" anchor="ctr">
                    <a:lnL>
                      <a:noFill/>
                    </a:lnL>
                    <a:lnR w="6350" cap="flat" cmpd="sng" algn="ctr">
                      <a:solidFill>
                        <a:srgbClr val="FFFFFF"/>
                      </a:solidFill>
                      <a:prstDash val="dash"/>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1DFD0"/>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August</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dash"/>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5DFDA"/>
                    </a:solidFill>
                  </a:tcPr>
                </a:tc>
                <a:tc>
                  <a:txBody>
                    <a:bodyPr/>
                    <a:lstStyle/>
                    <a:p>
                      <a:pPr algn="ctr" fontAlgn="ctr"/>
                      <a:r>
                        <a:rPr lang="en-US" sz="1200" b="1" i="0" u="none" strike="noStrike" dirty="0" smtClean="0">
                          <a:solidFill>
                            <a:srgbClr val="C00000"/>
                          </a:solidFill>
                          <a:effectLst/>
                          <a:latin typeface="Calibri" panose="020F0502020204030204" pitchFamily="34" charset="0"/>
                        </a:rPr>
                        <a:t>August</a:t>
                      </a:r>
                      <a:endParaRPr lang="en-US" sz="1200" b="1" i="0" u="none" strike="noStrike" dirty="0">
                        <a:solidFill>
                          <a:srgbClr val="C00000"/>
                        </a:solidFill>
                        <a:effectLst/>
                        <a:latin typeface="Calibri" panose="020F0502020204030204" pitchFamily="34" charset="0"/>
                      </a:endParaRPr>
                    </a:p>
                  </a:txBody>
                  <a:tcPr marL="6514" marR="6514" marT="6514" marB="0" anchor="ctr">
                    <a:lnL w="6350" cap="flat" cmpd="sng" algn="ctr">
                      <a:solidFill>
                        <a:srgbClr val="FFFFFF"/>
                      </a:solidFill>
                      <a:prstDash val="dash"/>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C0B6"/>
                    </a:solidFill>
                  </a:tcPr>
                </a:tc>
                <a:tc>
                  <a:txBody>
                    <a:bodyPr/>
                    <a:lstStyle/>
                    <a:p>
                      <a:pPr algn="ctr" fontAlgn="ctr"/>
                      <a:r>
                        <a:rPr lang="en-US" sz="1200" b="1" i="0" u="none" strike="noStrike" dirty="0" smtClean="0">
                          <a:solidFill>
                            <a:srgbClr val="000000"/>
                          </a:solidFill>
                          <a:effectLst/>
                          <a:latin typeface="Calibri" panose="020F0502020204030204" pitchFamily="34" charset="0"/>
                        </a:rPr>
                        <a:t>September</a:t>
                      </a:r>
                      <a:endParaRPr lang="en-US" sz="1200" b="1" i="0" u="none" strike="noStrike" dirty="0">
                        <a:solidFill>
                          <a:srgbClr val="000000"/>
                        </a:solidFill>
                        <a:effectLst/>
                        <a:latin typeface="Calibri" panose="020F0502020204030204" pitchFamily="34" charset="0"/>
                      </a:endParaRPr>
                    </a:p>
                  </a:txBody>
                  <a:tcPr marL="6514" marR="6514" marT="651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ECFF"/>
                    </a:solidFill>
                  </a:tcPr>
                </a:tc>
              </a:tr>
            </a:tbl>
          </a:graphicData>
        </a:graphic>
      </p:graphicFrame>
    </p:spTree>
    <p:extLst>
      <p:ext uri="{BB962C8B-B14F-4D97-AF65-F5344CB8AC3E}">
        <p14:creationId xmlns:p14="http://schemas.microsoft.com/office/powerpoint/2010/main" val="1276374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25975"/>
          </a:xfrm>
          <a:solidFill>
            <a:schemeClr val="accent5">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oAutofit/>
          </a:bodyPr>
          <a:lstStyle/>
          <a:p>
            <a:pPr lvl="0" algn="ctr"/>
            <a:r>
              <a:rPr lang="en-US" sz="3200" dirty="0" smtClean="0">
                <a:ea typeface="Times New Roman" pitchFamily="18" charset="0"/>
                <a:cs typeface="Times New Roman" pitchFamily="18" charset="0"/>
              </a:rPr>
              <a:t/>
            </a:r>
            <a:br>
              <a:rPr lang="en-US" sz="3200" dirty="0" smtClean="0">
                <a:ea typeface="Times New Roman" pitchFamily="18" charset="0"/>
                <a:cs typeface="Times New Roman" pitchFamily="18" charset="0"/>
              </a:rPr>
            </a:br>
            <a:r>
              <a:rPr lang="en-US" sz="3200" dirty="0" smtClean="0">
                <a:ea typeface="Times New Roman" pitchFamily="18" charset="0"/>
                <a:cs typeface="Times New Roman" pitchFamily="18" charset="0"/>
              </a:rPr>
              <a:t/>
            </a:r>
            <a:br>
              <a:rPr lang="en-US" sz="3200" dirty="0" smtClean="0">
                <a:ea typeface="Times New Roman" pitchFamily="18" charset="0"/>
                <a:cs typeface="Times New Roman" pitchFamily="18" charset="0"/>
              </a:rPr>
            </a:br>
            <a:r>
              <a:rPr lang="en-US" sz="3600" b="1" dirty="0" smtClean="0">
                <a:ea typeface="Times New Roman" pitchFamily="18" charset="0"/>
                <a:cs typeface="Times New Roman" pitchFamily="18" charset="0"/>
              </a:rPr>
              <a:t>Scientific Fields funded by SRNSF programs</a:t>
            </a:r>
            <a:r>
              <a:rPr lang="en-US" sz="3200" b="1" dirty="0" smtClean="0">
                <a:ea typeface="Times New Roman" pitchFamily="18" charset="0"/>
                <a:cs typeface="Times New Roman" pitchFamily="18" charset="0"/>
              </a:rPr>
              <a:t/>
            </a:r>
            <a:br>
              <a:rPr lang="en-US" sz="3200" b="1" dirty="0" smtClean="0">
                <a:ea typeface="Times New Roman" pitchFamily="18" charset="0"/>
                <a:cs typeface="Times New Roman" pitchFamily="18" charset="0"/>
              </a:rPr>
            </a:br>
            <a:r>
              <a:rPr lang="ru-RU" sz="3200" b="1" dirty="0" smtClean="0">
                <a:cs typeface="Arial" pitchFamily="34" charset="0"/>
              </a:rPr>
              <a:t/>
            </a:r>
            <a:br>
              <a:rPr lang="ru-RU" sz="3200" b="1" dirty="0" smtClean="0">
                <a:cs typeface="Arial" pitchFamily="34" charset="0"/>
              </a:rPr>
            </a:br>
            <a:endParaRPr lang="ru-RU" sz="3200" b="1" dirty="0"/>
          </a:p>
        </p:txBody>
      </p:sp>
      <p:sp>
        <p:nvSpPr>
          <p:cNvPr id="4" name="Rectangle 3"/>
          <p:cNvSpPr/>
          <p:nvPr/>
        </p:nvSpPr>
        <p:spPr>
          <a:xfrm>
            <a:off x="1006997" y="1116981"/>
            <a:ext cx="6609144" cy="5232202"/>
          </a:xfrm>
          <a:prstGeom prst="rect">
            <a:avLst/>
          </a:prstGeom>
          <a:solidFill>
            <a:schemeClr val="bg1"/>
          </a:solidFill>
        </p:spPr>
        <p:txBody>
          <a:bodyPr wrap="square">
            <a:spAutoFit/>
          </a:bodyPr>
          <a:lstStyle/>
          <a:p>
            <a:pPr marL="514350" lvl="0" indent="-514350" algn="ctr" eaLnBrk="0" fontAlgn="base" hangingPunct="0">
              <a:spcBef>
                <a:spcPct val="0"/>
              </a:spcBef>
              <a:spcAft>
                <a:spcPts val="1200"/>
              </a:spcAft>
            </a:pPr>
            <a:r>
              <a:rPr lang="en-US" sz="3000" b="1" dirty="0" smtClean="0">
                <a:solidFill>
                  <a:srgbClr val="0070C0"/>
                </a:solidFill>
                <a:ea typeface="Times New Roman" pitchFamily="18" charset="0"/>
                <a:cs typeface="Times New Roman" pitchFamily="18" charset="0"/>
              </a:rPr>
              <a:t>OSCD / EUROSTAT classification</a:t>
            </a:r>
            <a:endParaRPr lang="en-US" sz="3000" b="1" dirty="0" smtClean="0">
              <a:solidFill>
                <a:srgbClr val="0070C0"/>
              </a:solidFill>
              <a:ea typeface="Times New Roman" pitchFamily="18" charset="0"/>
              <a:cs typeface="Arial" pitchFamily="34" charset="0"/>
            </a:endParaRPr>
          </a:p>
          <a:p>
            <a:pPr marL="514350" lvl="0" indent="-514350" eaLnBrk="0" fontAlgn="base" hangingPunct="0">
              <a:spcBef>
                <a:spcPct val="0"/>
              </a:spcBef>
              <a:spcAft>
                <a:spcPts val="1200"/>
              </a:spcAft>
              <a:buFont typeface="+mj-lt"/>
              <a:buAutoNum type="arabicPeriod"/>
            </a:pPr>
            <a:r>
              <a:rPr lang="en-US" sz="2800" b="1" dirty="0" smtClean="0">
                <a:solidFill>
                  <a:srgbClr val="002060"/>
                </a:solidFill>
                <a:ea typeface="Times New Roman" pitchFamily="18" charset="0"/>
                <a:cs typeface="Arial" pitchFamily="34" charset="0"/>
              </a:rPr>
              <a:t>Exact and Natural sciences </a:t>
            </a:r>
          </a:p>
          <a:p>
            <a:pPr marL="514350" lvl="0" indent="-514350" eaLnBrk="0" fontAlgn="base" hangingPunct="0">
              <a:spcBef>
                <a:spcPct val="0"/>
              </a:spcBef>
              <a:spcAft>
                <a:spcPts val="1200"/>
              </a:spcAft>
              <a:buFont typeface="+mj-lt"/>
              <a:buAutoNum type="arabicPeriod"/>
            </a:pPr>
            <a:r>
              <a:rPr lang="en-US" sz="2800" b="1" dirty="0" smtClean="0">
                <a:solidFill>
                  <a:srgbClr val="002060"/>
                </a:solidFill>
                <a:ea typeface="Times New Roman" pitchFamily="18" charset="0"/>
                <a:cs typeface="Arial" pitchFamily="34" charset="0"/>
              </a:rPr>
              <a:t>Engineering and Technologies </a:t>
            </a:r>
          </a:p>
          <a:p>
            <a:pPr marL="514350" lvl="0" indent="-514350" eaLnBrk="0" fontAlgn="base" hangingPunct="0">
              <a:spcBef>
                <a:spcPct val="0"/>
              </a:spcBef>
              <a:spcAft>
                <a:spcPts val="1200"/>
              </a:spcAft>
              <a:buFont typeface="+mj-lt"/>
              <a:buAutoNum type="arabicPeriod"/>
            </a:pPr>
            <a:r>
              <a:rPr lang="en-US" sz="2800" b="1" dirty="0" smtClean="0">
                <a:solidFill>
                  <a:srgbClr val="002060"/>
                </a:solidFill>
                <a:ea typeface="Times New Roman" pitchFamily="18" charset="0"/>
                <a:cs typeface="Arial" pitchFamily="34" charset="0"/>
              </a:rPr>
              <a:t>Medical and health sciences </a:t>
            </a:r>
          </a:p>
          <a:p>
            <a:pPr marL="514350" lvl="0" indent="-514350" eaLnBrk="0" fontAlgn="base" hangingPunct="0">
              <a:spcBef>
                <a:spcPct val="0"/>
              </a:spcBef>
              <a:spcAft>
                <a:spcPts val="1200"/>
              </a:spcAft>
              <a:buFont typeface="+mj-lt"/>
              <a:buAutoNum type="arabicPeriod"/>
            </a:pPr>
            <a:r>
              <a:rPr lang="en-US" sz="2800" b="1" dirty="0" smtClean="0">
                <a:solidFill>
                  <a:srgbClr val="002060"/>
                </a:solidFill>
                <a:ea typeface="Times New Roman" pitchFamily="18" charset="0"/>
                <a:cs typeface="Arial" pitchFamily="34" charset="0"/>
              </a:rPr>
              <a:t>Agrarian sciences</a:t>
            </a:r>
          </a:p>
          <a:p>
            <a:pPr marL="514350" lvl="0" indent="-514350" eaLnBrk="0" fontAlgn="base" hangingPunct="0">
              <a:spcBef>
                <a:spcPct val="0"/>
              </a:spcBef>
              <a:spcAft>
                <a:spcPts val="1200"/>
              </a:spcAft>
              <a:buFont typeface="+mj-lt"/>
              <a:buAutoNum type="arabicPeriod"/>
            </a:pPr>
            <a:r>
              <a:rPr lang="en-US" sz="2800" b="1" dirty="0" smtClean="0">
                <a:solidFill>
                  <a:srgbClr val="002060"/>
                </a:solidFill>
                <a:ea typeface="Times New Roman" pitchFamily="18" charset="0"/>
                <a:cs typeface="Arial" pitchFamily="34" charset="0"/>
              </a:rPr>
              <a:t>Social sciences</a:t>
            </a:r>
            <a:endParaRPr lang="ka-GE" sz="2800" b="1" dirty="0" smtClean="0">
              <a:solidFill>
                <a:srgbClr val="002060"/>
              </a:solidFill>
              <a:ea typeface="Times New Roman" pitchFamily="18" charset="0"/>
              <a:cs typeface="Arial" pitchFamily="34" charset="0"/>
            </a:endParaRPr>
          </a:p>
          <a:p>
            <a:pPr marL="514350" lvl="0" indent="-514350" eaLnBrk="0" fontAlgn="base" hangingPunct="0">
              <a:spcBef>
                <a:spcPct val="0"/>
              </a:spcBef>
              <a:spcAft>
                <a:spcPts val="1200"/>
              </a:spcAft>
              <a:buFont typeface="+mj-lt"/>
              <a:buAutoNum type="arabicPeriod"/>
            </a:pPr>
            <a:r>
              <a:rPr lang="en-US" sz="2800" b="1" dirty="0" smtClean="0">
                <a:solidFill>
                  <a:srgbClr val="002060"/>
                </a:solidFill>
                <a:ea typeface="Times New Roman" pitchFamily="18" charset="0"/>
                <a:cs typeface="Arial" pitchFamily="34" charset="0"/>
              </a:rPr>
              <a:t>Humanities </a:t>
            </a:r>
          </a:p>
          <a:p>
            <a:pPr marL="514350" lvl="0" indent="-514350" algn="ctr" eaLnBrk="0" fontAlgn="base" hangingPunct="0">
              <a:spcBef>
                <a:spcPct val="0"/>
              </a:spcBef>
              <a:spcAft>
                <a:spcPts val="1200"/>
              </a:spcAft>
            </a:pPr>
            <a:r>
              <a:rPr lang="en-US" sz="2800" b="1" dirty="0" smtClean="0">
                <a:solidFill>
                  <a:srgbClr val="800000"/>
                </a:solidFill>
                <a:ea typeface="Times New Roman" pitchFamily="18" charset="0"/>
                <a:cs typeface="Arial" pitchFamily="34" charset="0"/>
              </a:rPr>
              <a:t>+ Georgian Studies </a:t>
            </a:r>
          </a:p>
          <a:p>
            <a:pPr marL="514350" lvl="0" indent="-514350" algn="ctr" eaLnBrk="0" fontAlgn="base" hangingPunct="0">
              <a:spcBef>
                <a:spcPct val="0"/>
              </a:spcBef>
              <a:spcAft>
                <a:spcPts val="1200"/>
              </a:spcAft>
            </a:pPr>
            <a:r>
              <a:rPr lang="en-US" sz="2800" b="1" dirty="0" smtClean="0">
                <a:solidFill>
                  <a:srgbClr val="800000"/>
                </a:solidFill>
                <a:ea typeface="Times New Roman" pitchFamily="18" charset="0"/>
                <a:cs typeface="Arial" pitchFamily="34" charset="0"/>
              </a:rPr>
              <a:t>(up to 10 % of annual budget)</a:t>
            </a:r>
          </a:p>
        </p:txBody>
      </p:sp>
      <p:pic>
        <p:nvPicPr>
          <p:cNvPr id="6" name="Picture 5" descr="C:\Users\tmzhavanadze\Desktop\პრეზენტაცია მეცნ. ფესტ\Georgia.jpg"/>
          <p:cNvPicPr/>
          <p:nvPr/>
        </p:nvPicPr>
        <p:blipFill>
          <a:blip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137003" y="4190035"/>
            <a:ext cx="2523281" cy="1284790"/>
          </a:xfrm>
          <a:prstGeom prst="rect">
            <a:avLst/>
          </a:prstGeom>
          <a:noFill/>
          <a:ln>
            <a:noFill/>
          </a:ln>
        </p:spPr>
      </p:pic>
      <p:pic>
        <p:nvPicPr>
          <p:cNvPr id="7" name="Picture 6" descr="C:\Users\tmzhavanadze\Desktop\პრეზენტაცია მეცნ. ფესტ\humanities.jpg"/>
          <p:cNvPicPr/>
          <p:nvPr/>
        </p:nvPicPr>
        <p:blipFill>
          <a:blip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605580" y="2638615"/>
            <a:ext cx="1197429" cy="1129235"/>
          </a:xfrm>
          <a:prstGeom prst="rect">
            <a:avLst/>
          </a:prstGeom>
          <a:noFill/>
          <a:ln>
            <a:noFill/>
          </a:ln>
        </p:spPr>
      </p:pic>
      <p:pic>
        <p:nvPicPr>
          <p:cNvPr id="8" name="Picture 7" descr="C:\Users\tmzhavanadze\Desktop\პრეზენტაცია მეცნ. ფესტ\science.jpg"/>
          <p:cNvPicPr/>
          <p:nvPr/>
        </p:nvPicPr>
        <p:blipFill>
          <a:blip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937232" y="1364755"/>
            <a:ext cx="1088571" cy="1086735"/>
          </a:xfrm>
          <a:prstGeom prst="rect">
            <a:avLst/>
          </a:prstGeom>
          <a:noFill/>
          <a:ln>
            <a:noFill/>
          </a:ln>
        </p:spPr>
      </p:pic>
      <p:pic>
        <p:nvPicPr>
          <p:cNvPr id="9" name="Picture 8" descr="C:\Users\tmzhavanadze\Desktop\პრეზენტაცია მეცნ. ფესტ\medicine.png"/>
          <p:cNvPicPr/>
          <p:nvPr/>
        </p:nvPicPr>
        <p:blipFill>
          <a:blip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32527" y="2858194"/>
            <a:ext cx="821900" cy="827654"/>
          </a:xfrm>
          <a:prstGeom prst="rect">
            <a:avLst/>
          </a:prstGeom>
          <a:noFill/>
          <a:ln>
            <a:noFill/>
          </a:ln>
        </p:spPr>
      </p:pic>
      <p:pic>
        <p:nvPicPr>
          <p:cNvPr id="10" name="Picture 9" descr="C:\Users\tmzhavanadze\Desktop\პრეზენტაცია მეცნ. ფესტ\social scinces.jpg"/>
          <p:cNvPicPr/>
          <p:nvPr/>
        </p:nvPicPr>
        <p:blipFill>
          <a:blip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11365" y="2654046"/>
            <a:ext cx="1041225" cy="1021999"/>
          </a:xfrm>
          <a:prstGeom prst="rect">
            <a:avLst/>
          </a:prstGeom>
          <a:noFill/>
          <a:ln>
            <a:noFill/>
          </a:ln>
        </p:spPr>
      </p:pic>
      <p:pic>
        <p:nvPicPr>
          <p:cNvPr id="11" name="Picture 10" descr="C:\Users\tmzhavanadze\Desktop\პრეზენტაცია მეცნ. ფესტ\biology.jpg"/>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313044" y="1377387"/>
            <a:ext cx="1629551" cy="949124"/>
          </a:xfrm>
          <a:prstGeom prst="rect">
            <a:avLst/>
          </a:prstGeom>
          <a:noFill/>
          <a:ln>
            <a:noFill/>
          </a:ln>
        </p:spPr>
      </p:pic>
      <p:pic>
        <p:nvPicPr>
          <p:cNvPr id="12" name="Picture 11"/>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flipV="1">
            <a:off x="8690272" y="1504708"/>
            <a:ext cx="1333404" cy="833378"/>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7226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0"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par>
                                <p:cTn id="20" presetID="10" presetClass="entr" presetSubtype="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par>
                                <p:cTn id="23" presetID="10"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2171"/>
          </a:xfrm>
          <a:solidFill>
            <a:srgbClr val="002060"/>
          </a:solidFill>
        </p:spPr>
        <p:txBody>
          <a:bodyPr>
            <a:normAutofit fontScale="90000"/>
          </a:bodyPr>
          <a:lstStyle/>
          <a:p>
            <a:pPr algn="ctr"/>
            <a:r>
              <a:rPr lang="en-US" sz="5000" b="1" dirty="0" smtClean="0">
                <a:solidFill>
                  <a:schemeClr val="bg1"/>
                </a:solidFill>
              </a:rPr>
              <a:t>2016-2017 highlights</a:t>
            </a:r>
            <a:endParaRPr lang="en-US" sz="5000" b="1"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506663957"/>
              </p:ext>
            </p:extLst>
          </p:nvPr>
        </p:nvGraphicFramePr>
        <p:xfrm>
          <a:off x="449944" y="798286"/>
          <a:ext cx="11350171" cy="2307772"/>
        </p:xfrm>
        <a:graphic>
          <a:graphicData uri="http://schemas.openxmlformats.org/drawingml/2006/table">
            <a:tbl>
              <a:tblPr firstRow="1" firstCol="1" bandRow="1">
                <a:tableStyleId>{5C22544A-7EE6-4342-B048-85BDC9FD1C3A}</a:tableStyleId>
              </a:tblPr>
              <a:tblGrid>
                <a:gridCol w="11350171"/>
              </a:tblGrid>
              <a:tr h="914400">
                <a:tc>
                  <a:txBody>
                    <a:bodyPr/>
                    <a:lstStyle/>
                    <a:p>
                      <a:pPr marL="342900" marR="0" lvl="0" indent="-342900">
                        <a:lnSpc>
                          <a:spcPct val="150000"/>
                        </a:lnSpc>
                        <a:spcBef>
                          <a:spcPts val="0"/>
                        </a:spcBef>
                        <a:spcAft>
                          <a:spcPts val="0"/>
                        </a:spcAft>
                        <a:buFont typeface="Wingdings" panose="05000000000000000000" pitchFamily="2" charset="2"/>
                        <a:buChar char="Ø"/>
                      </a:pPr>
                      <a:r>
                        <a:rPr lang="ka-GE" sz="2000" b="1" dirty="0">
                          <a:solidFill>
                            <a:srgbClr val="002060"/>
                          </a:solidFill>
                          <a:effectLst/>
                        </a:rPr>
                        <a:t>5 </a:t>
                      </a:r>
                      <a:r>
                        <a:rPr lang="en-US" sz="2000" b="1" dirty="0" smtClean="0">
                          <a:solidFill>
                            <a:srgbClr val="002060"/>
                          </a:solidFill>
                          <a:effectLst/>
                        </a:rPr>
                        <a:t>New</a:t>
                      </a:r>
                      <a:r>
                        <a:rPr lang="en-US" sz="2000" b="1" baseline="0" dirty="0" smtClean="0">
                          <a:solidFill>
                            <a:srgbClr val="002060"/>
                          </a:solidFill>
                          <a:effectLst/>
                        </a:rPr>
                        <a:t> </a:t>
                      </a:r>
                      <a:r>
                        <a:rPr lang="en-US" sz="2000" b="1" baseline="0" dirty="0" err="1" smtClean="0">
                          <a:solidFill>
                            <a:srgbClr val="002060"/>
                          </a:solidFill>
                          <a:effectLst/>
                        </a:rPr>
                        <a:t>Programmes</a:t>
                      </a:r>
                      <a:r>
                        <a:rPr lang="en-US" sz="2000" b="1" baseline="0" dirty="0" smtClean="0">
                          <a:solidFill>
                            <a:srgbClr val="002060"/>
                          </a:solidFill>
                          <a:effectLst/>
                        </a:rPr>
                        <a:t> for Young Scientists’ Development and International Cooperation </a:t>
                      </a:r>
                      <a:endParaRPr lang="ka-GE" sz="2000" b="1" dirty="0" smtClean="0">
                        <a:solidFill>
                          <a:srgbClr val="002060"/>
                        </a:solidFill>
                        <a:effectLst/>
                      </a:endParaRPr>
                    </a:p>
                    <a:p>
                      <a:pPr marL="0" marR="0" lvl="0" indent="0">
                        <a:lnSpc>
                          <a:spcPct val="150000"/>
                        </a:lnSpc>
                        <a:spcBef>
                          <a:spcPts val="0"/>
                        </a:spcBef>
                        <a:spcAft>
                          <a:spcPts val="0"/>
                        </a:spcAft>
                        <a:buFont typeface="Symbol" panose="05050102010706020507" pitchFamily="18" charset="2"/>
                        <a:buNone/>
                      </a:pPr>
                      <a:r>
                        <a:rPr lang="ka-GE" sz="2000" b="0" dirty="0" smtClean="0">
                          <a:solidFill>
                            <a:srgbClr val="002060"/>
                          </a:solidFill>
                          <a:effectLst/>
                        </a:rPr>
                        <a:t>          (</a:t>
                      </a:r>
                      <a:r>
                        <a:rPr lang="en-US" sz="2000" b="0" dirty="0" smtClean="0">
                          <a:solidFill>
                            <a:srgbClr val="002060"/>
                          </a:solidFill>
                          <a:effectLst/>
                        </a:rPr>
                        <a:t>PhD </a:t>
                      </a:r>
                      <a:r>
                        <a:rPr lang="en-US" sz="2000" b="0" dirty="0">
                          <a:solidFill>
                            <a:srgbClr val="002060"/>
                          </a:solidFill>
                          <a:effectLst/>
                        </a:rPr>
                        <a:t>Fellowships, MA Fellowships, </a:t>
                      </a:r>
                      <a:r>
                        <a:rPr lang="en-US" sz="2000" b="1" dirty="0">
                          <a:solidFill>
                            <a:srgbClr val="FF3300"/>
                          </a:solidFill>
                          <a:effectLst/>
                        </a:rPr>
                        <a:t>DAAD, VW</a:t>
                      </a:r>
                      <a:r>
                        <a:rPr lang="en-US" sz="2000" b="0" dirty="0">
                          <a:solidFill>
                            <a:srgbClr val="FF3300"/>
                          </a:solidFill>
                          <a:effectLst/>
                        </a:rPr>
                        <a:t>,</a:t>
                      </a:r>
                      <a:r>
                        <a:rPr lang="en-US" sz="2000" b="0" dirty="0">
                          <a:solidFill>
                            <a:srgbClr val="002060"/>
                          </a:solidFill>
                          <a:effectLst/>
                        </a:rPr>
                        <a:t> </a:t>
                      </a:r>
                      <a:r>
                        <a:rPr lang="en-US" sz="2000" b="1" dirty="0" smtClean="0">
                          <a:solidFill>
                            <a:srgbClr val="FF3300"/>
                          </a:solidFill>
                          <a:effectLst/>
                        </a:rPr>
                        <a:t>JULICH</a:t>
                      </a:r>
                      <a:r>
                        <a:rPr lang="en-US" sz="2000" b="1" baseline="0" dirty="0" smtClean="0">
                          <a:solidFill>
                            <a:srgbClr val="FF3300"/>
                          </a:solidFill>
                          <a:effectLst/>
                        </a:rPr>
                        <a:t> SMART EDM LAB, </a:t>
                      </a:r>
                      <a:r>
                        <a:rPr lang="en-US" sz="2000" b="0" dirty="0" smtClean="0">
                          <a:solidFill>
                            <a:srgbClr val="002060"/>
                          </a:solidFill>
                          <a:effectLst/>
                        </a:rPr>
                        <a:t>French </a:t>
                      </a:r>
                      <a:r>
                        <a:rPr lang="en-US" sz="2000" b="0" dirty="0">
                          <a:solidFill>
                            <a:srgbClr val="002060"/>
                          </a:solidFill>
                          <a:effectLst/>
                        </a:rPr>
                        <a:t>Inst</a:t>
                      </a:r>
                      <a:r>
                        <a:rPr lang="en-US" sz="2000" b="0" dirty="0" smtClean="0">
                          <a:solidFill>
                            <a:srgbClr val="002060"/>
                          </a:solidFill>
                          <a:effectLst/>
                        </a:rPr>
                        <a:t>. )</a:t>
                      </a:r>
                      <a:endParaRPr lang="ka-GE" sz="2000" b="0" dirty="0" smtClean="0">
                        <a:solidFill>
                          <a:srgbClr val="002060"/>
                        </a:solidFill>
                        <a:effectLst/>
                      </a:endParaRPr>
                    </a:p>
                  </a:txBody>
                  <a:tcPr marL="68580" marR="68580" marT="0" marB="0">
                    <a:solidFill>
                      <a:schemeClr val="accent4">
                        <a:lumMod val="60000"/>
                        <a:lumOff val="40000"/>
                      </a:schemeClr>
                    </a:solidFill>
                  </a:tcPr>
                </a:tc>
              </a:tr>
              <a:tr h="696686">
                <a:tc>
                  <a:txBody>
                    <a:bodyPr/>
                    <a:lstStyle/>
                    <a:p>
                      <a:pPr marL="342900" marR="0" lvl="0" indent="-342900">
                        <a:lnSpc>
                          <a:spcPct val="150000"/>
                        </a:lnSpc>
                        <a:spcBef>
                          <a:spcPts val="0"/>
                        </a:spcBef>
                        <a:spcAft>
                          <a:spcPts val="0"/>
                        </a:spcAft>
                        <a:buFont typeface="Wingdings" panose="05000000000000000000" pitchFamily="2" charset="2"/>
                        <a:buChar char="Ø"/>
                      </a:pPr>
                      <a:r>
                        <a:rPr lang="en-US" sz="2000" b="1" dirty="0" smtClean="0">
                          <a:solidFill>
                            <a:srgbClr val="002060"/>
                          </a:solidFill>
                          <a:effectLst/>
                        </a:rPr>
                        <a:t>Evaluation of big grants implemented by external</a:t>
                      </a:r>
                      <a:r>
                        <a:rPr lang="en-US" sz="2000" b="1" baseline="0" dirty="0" smtClean="0">
                          <a:solidFill>
                            <a:srgbClr val="002060"/>
                          </a:solidFill>
                          <a:effectLst/>
                        </a:rPr>
                        <a:t> reviewers only (Outsourcing of expertise FR, AR, DI)</a:t>
                      </a:r>
                      <a:endParaRPr lang="ka-GE" sz="2000" b="0" dirty="0" smtClean="0">
                        <a:solidFill>
                          <a:srgbClr val="002060"/>
                        </a:solidFill>
                        <a:effectLst/>
                      </a:endParaRPr>
                    </a:p>
                  </a:txBody>
                  <a:tcPr marL="68580" marR="68580" marT="0" marB="0">
                    <a:solidFill>
                      <a:schemeClr val="accent4">
                        <a:lumMod val="40000"/>
                        <a:lumOff val="60000"/>
                      </a:schemeClr>
                    </a:solidFill>
                  </a:tcPr>
                </a:tc>
              </a:tr>
              <a:tr h="696686">
                <a:tc>
                  <a:txBody>
                    <a:bodyPr/>
                    <a:lstStyle/>
                    <a:p>
                      <a:pPr marL="342900" marR="0" lvl="0" indent="-342900">
                        <a:lnSpc>
                          <a:spcPct val="150000"/>
                        </a:lnSpc>
                        <a:spcBef>
                          <a:spcPts val="0"/>
                        </a:spcBef>
                        <a:spcAft>
                          <a:spcPts val="0"/>
                        </a:spcAft>
                        <a:buFont typeface="Wingdings" panose="05000000000000000000" pitchFamily="2" charset="2"/>
                        <a:buChar char="Ø"/>
                      </a:pPr>
                      <a:r>
                        <a:rPr lang="en-US" sz="2000" b="1" dirty="0" smtClean="0">
                          <a:solidFill>
                            <a:srgbClr val="002060"/>
                          </a:solidFill>
                          <a:effectLst/>
                        </a:rPr>
                        <a:t>Increased</a:t>
                      </a:r>
                      <a:r>
                        <a:rPr lang="en-US" sz="2000" b="1" baseline="0" dirty="0" smtClean="0">
                          <a:solidFill>
                            <a:srgbClr val="002060"/>
                          </a:solidFill>
                          <a:effectLst/>
                        </a:rPr>
                        <a:t> Budget per proposal in FR, AR, DI </a:t>
                      </a:r>
                      <a:r>
                        <a:rPr lang="en-US" sz="2000" b="1" baseline="0" dirty="0" err="1" smtClean="0">
                          <a:solidFill>
                            <a:srgbClr val="002060"/>
                          </a:solidFill>
                          <a:effectLst/>
                        </a:rPr>
                        <a:t>programmes</a:t>
                      </a:r>
                      <a:r>
                        <a:rPr lang="en-US" sz="2000" b="1" baseline="0" dirty="0" smtClean="0">
                          <a:solidFill>
                            <a:srgbClr val="002060"/>
                          </a:solidFill>
                          <a:effectLst/>
                        </a:rPr>
                        <a:t> (by 20% in AR, 40% in FR, DI). </a:t>
                      </a:r>
                      <a:endParaRPr lang="ka-GE" sz="2000" b="0" dirty="0" smtClean="0">
                        <a:solidFill>
                          <a:srgbClr val="002060"/>
                        </a:solidFill>
                        <a:effectLst/>
                      </a:endParaRPr>
                    </a:p>
                  </a:txBody>
                  <a:tcPr marL="68580" marR="68580" marT="0" marB="0">
                    <a:solidFill>
                      <a:schemeClr val="accent4">
                        <a:lumMod val="20000"/>
                        <a:lumOff val="80000"/>
                      </a:schemeClr>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615026299"/>
              </p:ext>
            </p:extLst>
          </p:nvPr>
        </p:nvGraphicFramePr>
        <p:xfrm>
          <a:off x="522515" y="3179623"/>
          <a:ext cx="11205028" cy="3572712"/>
        </p:xfrm>
        <a:graphic>
          <a:graphicData uri="http://schemas.openxmlformats.org/drawingml/2006/table">
            <a:tbl>
              <a:tblPr firstRow="1" firstCol="1" bandRow="1">
                <a:tableStyleId>{5C22544A-7EE6-4342-B048-85BDC9FD1C3A}</a:tableStyleId>
              </a:tblPr>
              <a:tblGrid>
                <a:gridCol w="438108"/>
                <a:gridCol w="4658118"/>
                <a:gridCol w="1507606"/>
                <a:gridCol w="1520494"/>
                <a:gridCol w="1662233"/>
                <a:gridCol w="1418469"/>
              </a:tblGrid>
              <a:tr h="358351">
                <a:tc gridSpan="6">
                  <a:txBody>
                    <a:bodyPr/>
                    <a:lstStyle/>
                    <a:p>
                      <a:pPr marL="0" marR="0" algn="ctr">
                        <a:lnSpc>
                          <a:spcPct val="107000"/>
                        </a:lnSpc>
                        <a:spcBef>
                          <a:spcPts val="0"/>
                        </a:spcBef>
                        <a:spcAft>
                          <a:spcPts val="0"/>
                        </a:spcAft>
                      </a:pPr>
                      <a:r>
                        <a:rPr lang="en-US" sz="2000" u="sng" dirty="0" smtClean="0">
                          <a:effectLst/>
                        </a:rPr>
                        <a:t>STI Funding  growth (2012-2016)</a:t>
                      </a:r>
                      <a:endParaRPr lang="en-US" sz="2000" dirty="0">
                        <a:effectLst/>
                      </a:endParaRPr>
                    </a:p>
                  </a:txBody>
                  <a:tcPr marL="68580" marR="68580" marT="0" marB="0" anchor="ctr">
                    <a:solidFill>
                      <a:schemeClr val="accent1">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4314">
                <a:tc>
                  <a:txBody>
                    <a:bodyPr/>
                    <a:lstStyle/>
                    <a:p>
                      <a:pPr marL="0" marR="0" algn="ctr">
                        <a:lnSpc>
                          <a:spcPct val="107000"/>
                        </a:lnSpc>
                        <a:spcBef>
                          <a:spcPts val="0"/>
                        </a:spcBef>
                        <a:spcAft>
                          <a:spcPts val="0"/>
                        </a:spcAft>
                      </a:pPr>
                      <a:r>
                        <a:rPr lang="en-US" sz="1000" u="sng" dirty="0">
                          <a:effectLst/>
                        </a:rPr>
                        <a:t>#</a:t>
                      </a:r>
                      <a:endParaRPr lang="en-US" sz="11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gn="ctr">
                        <a:lnSpc>
                          <a:spcPct val="107000"/>
                        </a:lnSpc>
                        <a:spcBef>
                          <a:spcPts val="0"/>
                        </a:spcBef>
                        <a:spcAft>
                          <a:spcPts val="0"/>
                        </a:spcAft>
                      </a:pPr>
                      <a:r>
                        <a:rPr lang="en-US" sz="1400" b="1" u="sng" dirty="0" smtClean="0">
                          <a:effectLst/>
                        </a:rPr>
                        <a:t>Priority Directions/</a:t>
                      </a:r>
                      <a:r>
                        <a:rPr lang="en-US" sz="1400" b="1" u="sng" baseline="0" dirty="0" smtClean="0">
                          <a:effectLst/>
                        </a:rPr>
                        <a:t> </a:t>
                      </a:r>
                      <a:r>
                        <a:rPr lang="en-US" sz="1400" b="1" u="sng" baseline="0" dirty="0" err="1" smtClean="0">
                          <a:effectLst/>
                        </a:rPr>
                        <a:t>Programmes</a:t>
                      </a:r>
                      <a:endParaRPr lang="en-US" sz="18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dirty="0"/>
                    </a:p>
                  </a:txBody>
                  <a:tcPr marL="68580" marR="68580" marT="0" marB="0" anchor="ctr"/>
                </a:tc>
                <a:tc>
                  <a:txBody>
                    <a:bodyPr/>
                    <a:lstStyle/>
                    <a:p>
                      <a:endParaRPr lang="en-US"/>
                    </a:p>
                  </a:txBody>
                  <a:tcPr marL="68580" marR="68580" marT="0" marB="0" anchor="ctr"/>
                </a:tc>
                <a:tc>
                  <a:txBody>
                    <a:bodyPr/>
                    <a:lstStyle/>
                    <a:p>
                      <a:pPr marL="0" marR="0" algn="ctr">
                        <a:lnSpc>
                          <a:spcPct val="107000"/>
                        </a:lnSpc>
                        <a:spcBef>
                          <a:spcPts val="0"/>
                        </a:spcBef>
                        <a:spcAft>
                          <a:spcPts val="0"/>
                        </a:spcAft>
                      </a:pPr>
                      <a:r>
                        <a:rPr lang="en-US" sz="1200" b="1" u="sng" dirty="0" smtClean="0">
                          <a:effectLst/>
                        </a:rPr>
                        <a:t>Budget Growth in GEL</a:t>
                      </a:r>
                      <a:endParaRPr lang="en-US" sz="12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marL="0" marR="0" algn="ctr">
                        <a:lnSpc>
                          <a:spcPct val="107000"/>
                        </a:lnSpc>
                        <a:spcBef>
                          <a:spcPts val="0"/>
                        </a:spcBef>
                        <a:spcAft>
                          <a:spcPts val="0"/>
                        </a:spcAft>
                      </a:pPr>
                      <a:r>
                        <a:rPr lang="en-US" sz="1200" b="1" u="sng" dirty="0" smtClean="0">
                          <a:effectLst/>
                        </a:rPr>
                        <a:t>Growth in %</a:t>
                      </a:r>
                      <a:endParaRPr lang="en-US" sz="12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40000"/>
                        <a:lumOff val="60000"/>
                      </a:schemeClr>
                    </a:solidFill>
                  </a:tcPr>
                </a:tc>
              </a:tr>
              <a:tr h="243901">
                <a:tc>
                  <a:txBody>
                    <a:bodyPr/>
                    <a:lstStyle/>
                    <a:p>
                      <a:pPr marL="0" marR="0" algn="ctr">
                        <a:lnSpc>
                          <a:spcPct val="107000"/>
                        </a:lnSpc>
                        <a:spcBef>
                          <a:spcPts val="0"/>
                        </a:spcBef>
                        <a:spcAft>
                          <a:spcPts val="0"/>
                        </a:spcAft>
                      </a:pPr>
                      <a:r>
                        <a:rPr lang="en-US" sz="1000" dirty="0">
                          <a:effectLst/>
                        </a:rPr>
                        <a:t>1</a:t>
                      </a:r>
                      <a:endParaRPr lang="en-US" sz="11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nSpc>
                          <a:spcPct val="107000"/>
                        </a:lnSpc>
                        <a:spcBef>
                          <a:spcPts val="0"/>
                        </a:spcBef>
                        <a:spcAft>
                          <a:spcPts val="0"/>
                        </a:spcAft>
                      </a:pPr>
                      <a:r>
                        <a:rPr lang="en-US" sz="1400" b="1" dirty="0" smtClean="0">
                          <a:effectLst/>
                          <a:latin typeface="+mn-lt"/>
                          <a:ea typeface="+mn-ea"/>
                          <a:cs typeface="+mn-cs"/>
                        </a:rPr>
                        <a:t>Research</a:t>
                      </a:r>
                      <a:r>
                        <a:rPr lang="en-US" sz="1400" b="1" baseline="0" dirty="0" smtClean="0">
                          <a:effectLst/>
                          <a:latin typeface="+mn-lt"/>
                          <a:ea typeface="+mn-ea"/>
                          <a:cs typeface="+mn-cs"/>
                        </a:rPr>
                        <a:t> Funding (FR, AR, DI)</a:t>
                      </a:r>
                      <a:endParaRPr lang="en-US" sz="14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a:p>
                  </a:txBody>
                  <a:tcPr marL="68580" marR="68580" marT="0" marB="0" anchor="ctr"/>
                </a:tc>
                <a:tc>
                  <a:txBody>
                    <a:bodyPr/>
                    <a:lstStyle/>
                    <a:p>
                      <a:endParaRPr lang="en-US"/>
                    </a:p>
                  </a:txBody>
                  <a:tcPr marL="68580" marR="68580" marT="0" marB="0" anchor="ctr"/>
                </a:tc>
                <a:tc>
                  <a:txBody>
                    <a:bodyPr/>
                    <a:lstStyle/>
                    <a:p>
                      <a:pPr marL="0" marR="0" algn="ctr">
                        <a:lnSpc>
                          <a:spcPct val="107000"/>
                        </a:lnSpc>
                        <a:spcBef>
                          <a:spcPts val="0"/>
                        </a:spcBef>
                        <a:spcAft>
                          <a:spcPts val="0"/>
                        </a:spcAft>
                      </a:pPr>
                      <a:r>
                        <a:rPr lang="en-US" sz="1800" b="1" dirty="0">
                          <a:effectLst/>
                        </a:rPr>
                        <a:t>2,305,538</a:t>
                      </a:r>
                      <a:endParaRPr lang="en-US" sz="18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marL="0" marR="0" algn="ctr">
                        <a:lnSpc>
                          <a:spcPct val="107000"/>
                        </a:lnSpc>
                        <a:spcBef>
                          <a:spcPts val="0"/>
                        </a:spcBef>
                        <a:spcAft>
                          <a:spcPts val="0"/>
                        </a:spcAft>
                      </a:pP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40000"/>
                        <a:lumOff val="60000"/>
                      </a:schemeClr>
                    </a:solidFill>
                  </a:tcPr>
                </a:tc>
              </a:tr>
              <a:tr h="373224">
                <a:tc>
                  <a:txBody>
                    <a:bodyPr/>
                    <a:lstStyle/>
                    <a:p>
                      <a:pPr marL="0" marR="0" algn="ctr">
                        <a:lnSpc>
                          <a:spcPct val="107000"/>
                        </a:lnSpc>
                        <a:spcBef>
                          <a:spcPts val="0"/>
                        </a:spcBef>
                        <a:spcAft>
                          <a:spcPts val="0"/>
                        </a:spcAft>
                      </a:pPr>
                      <a:r>
                        <a:rPr lang="en-US" sz="1000" dirty="0">
                          <a:effectLst/>
                        </a:rPr>
                        <a:t>2</a:t>
                      </a:r>
                      <a:endParaRPr lang="en-US" sz="11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nSpc>
                          <a:spcPct val="107000"/>
                        </a:lnSpc>
                        <a:spcBef>
                          <a:spcPts val="0"/>
                        </a:spcBef>
                        <a:spcAft>
                          <a:spcPts val="0"/>
                        </a:spcAft>
                      </a:pPr>
                      <a:r>
                        <a:rPr lang="en-US" sz="1400" b="1" dirty="0" smtClean="0">
                          <a:effectLst/>
                        </a:rPr>
                        <a:t>Supporting young scientists development and facilitation of international collaboration </a:t>
                      </a:r>
                      <a:endParaRPr lang="en-US" sz="14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a:p>
                  </a:txBody>
                  <a:tcPr marL="68580" marR="68580" marT="0" marB="0" anchor="ctr"/>
                </a:tc>
                <a:tc>
                  <a:txBody>
                    <a:bodyPr/>
                    <a:lstStyle/>
                    <a:p>
                      <a:endParaRPr lang="en-US" dirty="0"/>
                    </a:p>
                  </a:txBody>
                  <a:tcPr marL="68580" marR="68580" marT="0" marB="0" anchor="ctr"/>
                </a:tc>
                <a:tc>
                  <a:txBody>
                    <a:bodyPr/>
                    <a:lstStyle/>
                    <a:p>
                      <a:pPr marL="0" marR="0" algn="ctr">
                        <a:lnSpc>
                          <a:spcPct val="107000"/>
                        </a:lnSpc>
                        <a:spcBef>
                          <a:spcPts val="0"/>
                        </a:spcBef>
                        <a:spcAft>
                          <a:spcPts val="0"/>
                        </a:spcAft>
                      </a:pPr>
                      <a:r>
                        <a:rPr lang="en-US" sz="1800" b="1" dirty="0">
                          <a:effectLst/>
                        </a:rPr>
                        <a:t>3,432,040</a:t>
                      </a:r>
                      <a:endParaRPr lang="en-US" sz="18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marL="0" marR="0" algn="ctr">
                        <a:lnSpc>
                          <a:spcPct val="107000"/>
                        </a:lnSpc>
                        <a:spcBef>
                          <a:spcPts val="0"/>
                        </a:spcBef>
                        <a:spcAft>
                          <a:spcPts val="0"/>
                        </a:spcAft>
                      </a:pP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40000"/>
                        <a:lumOff val="60000"/>
                      </a:schemeClr>
                    </a:solidFill>
                  </a:tcPr>
                </a:tc>
              </a:tr>
              <a:tr h="316724">
                <a:tc>
                  <a:txBody>
                    <a:bodyPr/>
                    <a:lstStyle/>
                    <a:p>
                      <a:pPr marL="0" marR="0" algn="ctr">
                        <a:lnSpc>
                          <a:spcPct val="107000"/>
                        </a:lnSpc>
                        <a:spcBef>
                          <a:spcPts val="0"/>
                        </a:spcBef>
                        <a:spcAft>
                          <a:spcPts val="0"/>
                        </a:spcAft>
                      </a:pPr>
                      <a:r>
                        <a:rPr lang="en-US" sz="1000" dirty="0">
                          <a:effectLst/>
                        </a:rPr>
                        <a:t>3</a:t>
                      </a:r>
                      <a:endParaRPr lang="en-US" sz="11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nSpc>
                          <a:spcPct val="107000"/>
                        </a:lnSpc>
                        <a:spcBef>
                          <a:spcPts val="0"/>
                        </a:spcBef>
                        <a:spcAft>
                          <a:spcPts val="0"/>
                        </a:spcAft>
                      </a:pPr>
                      <a:r>
                        <a:rPr lang="en-US" sz="1400" b="1" dirty="0" smtClean="0">
                          <a:effectLst/>
                        </a:rPr>
                        <a:t>Supporting Georgian Studies Development</a:t>
                      </a:r>
                      <a:endParaRPr lang="en-US" sz="14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a:p>
                  </a:txBody>
                  <a:tcPr marL="68580" marR="68580" marT="0" marB="0" anchor="ctr"/>
                </a:tc>
                <a:tc>
                  <a:txBody>
                    <a:bodyPr/>
                    <a:lstStyle/>
                    <a:p>
                      <a:endParaRPr lang="en-US" dirty="0"/>
                    </a:p>
                  </a:txBody>
                  <a:tcPr marL="68580" marR="68580" marT="0" marB="0" anchor="ctr"/>
                </a:tc>
                <a:tc>
                  <a:txBody>
                    <a:bodyPr/>
                    <a:lstStyle/>
                    <a:p>
                      <a:pPr marL="0" marR="0" algn="ctr">
                        <a:lnSpc>
                          <a:spcPct val="107000"/>
                        </a:lnSpc>
                        <a:spcBef>
                          <a:spcPts val="0"/>
                        </a:spcBef>
                        <a:spcAft>
                          <a:spcPts val="0"/>
                        </a:spcAft>
                      </a:pPr>
                      <a:r>
                        <a:rPr lang="en-US" sz="1800" b="1" dirty="0">
                          <a:effectLst/>
                        </a:rPr>
                        <a:t>172,000</a:t>
                      </a:r>
                      <a:endParaRPr lang="en-US" sz="18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marL="0" marR="0" algn="ctr">
                        <a:lnSpc>
                          <a:spcPct val="107000"/>
                        </a:lnSpc>
                        <a:spcBef>
                          <a:spcPts val="0"/>
                        </a:spcBef>
                        <a:spcAft>
                          <a:spcPts val="0"/>
                        </a:spcAft>
                      </a:pP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40000"/>
                        <a:lumOff val="60000"/>
                      </a:schemeClr>
                    </a:solidFill>
                  </a:tcPr>
                </a:tc>
              </a:tr>
              <a:tr h="619601">
                <a:tc>
                  <a:txBody>
                    <a:bodyPr/>
                    <a:lstStyle/>
                    <a:p>
                      <a:pPr marL="0" marR="0" algn="ctr">
                        <a:lnSpc>
                          <a:spcPct val="107000"/>
                        </a:lnSpc>
                        <a:spcBef>
                          <a:spcPts val="0"/>
                        </a:spcBef>
                        <a:spcAft>
                          <a:spcPts val="0"/>
                        </a:spcAft>
                      </a:pPr>
                      <a:r>
                        <a:rPr lang="en-US" sz="1000" dirty="0">
                          <a:effectLst/>
                        </a:rPr>
                        <a:t>4</a:t>
                      </a:r>
                      <a:endParaRPr lang="en-US" sz="11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nSpc>
                          <a:spcPct val="107000"/>
                        </a:lnSpc>
                        <a:spcBef>
                          <a:spcPts val="0"/>
                        </a:spcBef>
                        <a:spcAft>
                          <a:spcPts val="0"/>
                        </a:spcAft>
                      </a:pPr>
                      <a:r>
                        <a:rPr lang="en-US" sz="1400" b="1" dirty="0" smtClean="0">
                          <a:effectLst/>
                        </a:rPr>
                        <a:t>Joint Research </a:t>
                      </a:r>
                      <a:r>
                        <a:rPr lang="en-US" sz="1400" b="1" dirty="0" err="1" smtClean="0">
                          <a:effectLst/>
                        </a:rPr>
                        <a:t>Programmes</a:t>
                      </a:r>
                      <a:r>
                        <a:rPr lang="en-US" sz="1400" b="1" dirty="0" smtClean="0">
                          <a:effectLst/>
                        </a:rPr>
                        <a:t> and international collaboration (bi-lateral and multi-lateral</a:t>
                      </a:r>
                      <a:r>
                        <a:rPr lang="en-US" sz="1400" b="1" baseline="0" dirty="0" smtClean="0">
                          <a:effectLst/>
                        </a:rPr>
                        <a:t> cooperation with partner institutions)</a:t>
                      </a:r>
                      <a:endParaRPr lang="en-US" sz="14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dirty="0"/>
                    </a:p>
                  </a:txBody>
                  <a:tcPr marL="68580" marR="68580" marT="0" marB="0" anchor="ctr"/>
                </a:tc>
                <a:tc>
                  <a:txBody>
                    <a:bodyPr/>
                    <a:lstStyle/>
                    <a:p>
                      <a:endParaRPr lang="en-US"/>
                    </a:p>
                  </a:txBody>
                  <a:tcPr marL="68580" marR="68580" marT="0" marB="0" anchor="ctr"/>
                </a:tc>
                <a:tc>
                  <a:txBody>
                    <a:bodyPr/>
                    <a:lstStyle/>
                    <a:p>
                      <a:pPr marL="0" marR="0" algn="ctr">
                        <a:lnSpc>
                          <a:spcPct val="107000"/>
                        </a:lnSpc>
                        <a:spcBef>
                          <a:spcPts val="0"/>
                        </a:spcBef>
                        <a:spcAft>
                          <a:spcPts val="0"/>
                        </a:spcAft>
                      </a:pPr>
                      <a:r>
                        <a:rPr lang="en-US" sz="1800" b="1" dirty="0">
                          <a:effectLst/>
                        </a:rPr>
                        <a:t>3,324,737</a:t>
                      </a:r>
                      <a:endParaRPr lang="en-US" sz="18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marL="0" marR="0" algn="ctr">
                        <a:lnSpc>
                          <a:spcPct val="107000"/>
                        </a:lnSpc>
                        <a:spcBef>
                          <a:spcPts val="0"/>
                        </a:spcBef>
                        <a:spcAft>
                          <a:spcPts val="0"/>
                        </a:spcAft>
                      </a:pP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40000"/>
                        <a:lumOff val="60000"/>
                      </a:schemeClr>
                    </a:solidFill>
                  </a:tcPr>
                </a:tc>
              </a:tr>
              <a:tr h="358338">
                <a:tc>
                  <a:txBody>
                    <a:bodyPr/>
                    <a:lstStyle/>
                    <a:p>
                      <a:pPr marL="0" marR="0" algn="ctr">
                        <a:lnSpc>
                          <a:spcPct val="107000"/>
                        </a:lnSpc>
                        <a:spcBef>
                          <a:spcPts val="0"/>
                        </a:spcBef>
                        <a:spcAft>
                          <a:spcPts val="0"/>
                        </a:spcAft>
                      </a:pPr>
                      <a:r>
                        <a:rPr lang="en-US" sz="1000" dirty="0">
                          <a:effectLst/>
                        </a:rPr>
                        <a:t>5</a:t>
                      </a:r>
                      <a:endParaRPr lang="en-US" sz="11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nSpc>
                          <a:spcPct val="107000"/>
                        </a:lnSpc>
                        <a:spcBef>
                          <a:spcPts val="0"/>
                        </a:spcBef>
                        <a:spcAft>
                          <a:spcPts val="0"/>
                        </a:spcAft>
                      </a:pPr>
                      <a:r>
                        <a:rPr lang="en-US" sz="1400" b="1" dirty="0" smtClean="0">
                          <a:effectLst/>
                        </a:rPr>
                        <a:t>Supporting Development of Scientific</a:t>
                      </a:r>
                      <a:r>
                        <a:rPr lang="en-US" sz="1400" b="1" baseline="0" dirty="0" smtClean="0">
                          <a:effectLst/>
                        </a:rPr>
                        <a:t> Infrastructure </a:t>
                      </a:r>
                      <a:r>
                        <a:rPr lang="en-US" sz="1400" b="1" dirty="0" smtClean="0">
                          <a:effectLst/>
                        </a:rPr>
                        <a:t>(ELSEVIER</a:t>
                      </a:r>
                      <a:r>
                        <a:rPr lang="en-US" sz="1400" b="1" dirty="0">
                          <a:effectLst/>
                        </a:rPr>
                        <a:t>)</a:t>
                      </a:r>
                      <a:endParaRPr lang="en-US" sz="14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a:p>
                  </a:txBody>
                  <a:tcPr marL="68580" marR="68580" marT="0" marB="0" anchor="ctr"/>
                </a:tc>
                <a:tc>
                  <a:txBody>
                    <a:bodyPr/>
                    <a:lstStyle/>
                    <a:p>
                      <a:endParaRPr lang="en-US"/>
                    </a:p>
                  </a:txBody>
                  <a:tcPr marL="68580" marR="68580" marT="0" marB="0" anchor="ctr"/>
                </a:tc>
                <a:tc>
                  <a:txBody>
                    <a:bodyPr/>
                    <a:lstStyle/>
                    <a:p>
                      <a:pPr marL="0" marR="0" algn="ctr">
                        <a:lnSpc>
                          <a:spcPct val="107000"/>
                        </a:lnSpc>
                        <a:spcBef>
                          <a:spcPts val="0"/>
                        </a:spcBef>
                        <a:spcAft>
                          <a:spcPts val="0"/>
                        </a:spcAft>
                      </a:pPr>
                      <a:r>
                        <a:rPr lang="en-US" sz="1800" b="1" dirty="0">
                          <a:effectLst/>
                        </a:rPr>
                        <a:t>960,000</a:t>
                      </a:r>
                      <a:endParaRPr lang="en-US" sz="18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marL="0" marR="0" algn="ctr">
                        <a:lnSpc>
                          <a:spcPct val="107000"/>
                        </a:lnSpc>
                        <a:spcBef>
                          <a:spcPts val="0"/>
                        </a:spcBef>
                        <a:spcAft>
                          <a:spcPts val="0"/>
                        </a:spcAft>
                      </a:pP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40000"/>
                        <a:lumOff val="60000"/>
                      </a:schemeClr>
                    </a:solidFill>
                  </a:tcPr>
                </a:tc>
              </a:tr>
              <a:tr h="290167">
                <a:tc>
                  <a:txBody>
                    <a:bodyPr/>
                    <a:lstStyle/>
                    <a:p>
                      <a:pPr marL="0" marR="0" algn="ctr">
                        <a:lnSpc>
                          <a:spcPct val="107000"/>
                        </a:lnSpc>
                        <a:spcBef>
                          <a:spcPts val="0"/>
                        </a:spcBef>
                        <a:spcAft>
                          <a:spcPts val="0"/>
                        </a:spcAft>
                      </a:pPr>
                      <a:r>
                        <a:rPr lang="en-US" sz="1000" dirty="0">
                          <a:effectLst/>
                        </a:rPr>
                        <a:t>6</a:t>
                      </a:r>
                      <a:endParaRPr lang="en-US" sz="11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nSpc>
                          <a:spcPct val="107000"/>
                        </a:lnSpc>
                        <a:spcBef>
                          <a:spcPts val="0"/>
                        </a:spcBef>
                        <a:spcAft>
                          <a:spcPts val="0"/>
                        </a:spcAft>
                      </a:pPr>
                      <a:r>
                        <a:rPr lang="en-US" sz="1400" b="1" dirty="0" smtClean="0">
                          <a:effectLst/>
                        </a:rPr>
                        <a:t>Science Popularization</a:t>
                      </a:r>
                      <a:endParaRPr lang="en-US" sz="14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a:p>
                  </a:txBody>
                  <a:tcPr marL="68580" marR="68580" marT="0" marB="0" anchor="ctr"/>
                </a:tc>
                <a:tc>
                  <a:txBody>
                    <a:bodyPr/>
                    <a:lstStyle/>
                    <a:p>
                      <a:endParaRPr lang="en-US"/>
                    </a:p>
                  </a:txBody>
                  <a:tcPr marL="68580" marR="68580" marT="0" marB="0" anchor="ctr"/>
                </a:tc>
                <a:tc>
                  <a:txBody>
                    <a:bodyPr/>
                    <a:lstStyle/>
                    <a:p>
                      <a:pPr marL="0" marR="0" algn="ctr">
                        <a:lnSpc>
                          <a:spcPct val="107000"/>
                        </a:lnSpc>
                        <a:spcBef>
                          <a:spcPts val="0"/>
                        </a:spcBef>
                        <a:spcAft>
                          <a:spcPts val="0"/>
                        </a:spcAft>
                      </a:pPr>
                      <a:r>
                        <a:rPr lang="en-US" sz="1800" b="1" dirty="0">
                          <a:effectLst/>
                        </a:rPr>
                        <a:t>114,430</a:t>
                      </a:r>
                      <a:endParaRPr lang="en-US" sz="1800" b="1"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40000"/>
                        <a:lumOff val="60000"/>
                      </a:schemeClr>
                    </a:solidFill>
                  </a:tcPr>
                </a:tc>
                <a:tc>
                  <a:txBody>
                    <a:bodyPr/>
                    <a:lstStyle/>
                    <a:p>
                      <a:pPr marL="0" marR="0" algn="ctr">
                        <a:lnSpc>
                          <a:spcPct val="107000"/>
                        </a:lnSpc>
                        <a:spcBef>
                          <a:spcPts val="0"/>
                        </a:spcBef>
                        <a:spcAft>
                          <a:spcPts val="0"/>
                        </a:spcAft>
                      </a:pPr>
                      <a:endParaRPr lang="en-US" sz="1800" dirty="0">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40000"/>
                        <a:lumOff val="60000"/>
                      </a:schemeClr>
                    </a:solidFill>
                  </a:tcPr>
                </a:tc>
              </a:tr>
              <a:tr h="358351">
                <a:tc>
                  <a:txBody>
                    <a:bodyPr/>
                    <a:lstStyle/>
                    <a:p>
                      <a:pPr>
                        <a:lnSpc>
                          <a:spcPct val="107000"/>
                        </a:lnSpc>
                      </a:pPr>
                      <a:endParaRPr lang="en-US" sz="1100" dirty="0">
                        <a:effectLst/>
                        <a:latin typeface="Calibri" panose="020F0502020204030204" pitchFamily="34" charset="0"/>
                      </a:endParaRPr>
                    </a:p>
                  </a:txBody>
                  <a:tcPr marL="68580" marR="68580" marT="0" marB="0" anchor="ctr">
                    <a:solidFill>
                      <a:schemeClr val="accent1">
                        <a:lumMod val="50000"/>
                      </a:schemeClr>
                    </a:solidFill>
                  </a:tcPr>
                </a:tc>
                <a:tc>
                  <a:txBody>
                    <a:bodyPr/>
                    <a:lstStyle/>
                    <a:p>
                      <a:pPr marL="0" marR="0" algn="ctr">
                        <a:lnSpc>
                          <a:spcPct val="107000"/>
                        </a:lnSpc>
                        <a:spcBef>
                          <a:spcPts val="0"/>
                        </a:spcBef>
                        <a:spcAft>
                          <a:spcPts val="0"/>
                        </a:spcAft>
                      </a:pPr>
                      <a:r>
                        <a:rPr lang="en-US" sz="1400" b="1" u="sng" dirty="0" smtClean="0">
                          <a:solidFill>
                            <a:schemeClr val="bg1"/>
                          </a:solidFill>
                          <a:effectLst/>
                        </a:rPr>
                        <a:t>TOTAL </a:t>
                      </a:r>
                    </a:p>
                  </a:txBody>
                  <a:tcPr marL="68580" marR="68580" marT="0" marB="0" anchor="ctr">
                    <a:solidFill>
                      <a:schemeClr val="accent1">
                        <a:lumMod val="50000"/>
                      </a:schemeClr>
                    </a:solidFill>
                  </a:tcPr>
                </a:tc>
                <a:tc>
                  <a:txBody>
                    <a:bodyPr/>
                    <a:lstStyle/>
                    <a:p>
                      <a:endParaRPr lang="en-US"/>
                    </a:p>
                  </a:txBody>
                  <a:tcPr marL="68580" marR="68580" marT="0" marB="0" anchor="ctr">
                    <a:solidFill>
                      <a:schemeClr val="accent1">
                        <a:lumMod val="50000"/>
                      </a:schemeClr>
                    </a:solidFill>
                  </a:tcPr>
                </a:tc>
                <a:tc>
                  <a:txBody>
                    <a:bodyPr/>
                    <a:lstStyle/>
                    <a:p>
                      <a:endParaRPr lang="en-US" dirty="0"/>
                    </a:p>
                  </a:txBody>
                  <a:tcPr marL="68580" marR="68580" marT="0" marB="0" anchor="ctr">
                    <a:solidFill>
                      <a:schemeClr val="accent5">
                        <a:lumMod val="50000"/>
                      </a:schemeClr>
                    </a:solidFill>
                  </a:tcPr>
                </a:tc>
                <a:tc>
                  <a:txBody>
                    <a:bodyPr/>
                    <a:lstStyle/>
                    <a:p>
                      <a:pPr marL="0" marR="0" algn="ctr">
                        <a:lnSpc>
                          <a:spcPct val="107000"/>
                        </a:lnSpc>
                        <a:spcBef>
                          <a:spcPts val="0"/>
                        </a:spcBef>
                        <a:spcAft>
                          <a:spcPts val="0"/>
                        </a:spcAft>
                      </a:pPr>
                      <a:r>
                        <a:rPr lang="en-US" sz="2000" b="1" u="sng" dirty="0">
                          <a:solidFill>
                            <a:schemeClr val="bg1"/>
                          </a:solidFill>
                          <a:effectLst/>
                        </a:rPr>
                        <a:t>10,308,745</a:t>
                      </a:r>
                      <a:endParaRPr lang="en-US" sz="2000" b="1" dirty="0">
                        <a:solidFill>
                          <a:schemeClr val="bg1"/>
                        </a:solidFill>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2">
                        <a:lumMod val="75000"/>
                      </a:schemeClr>
                    </a:solidFill>
                  </a:tcPr>
                </a:tc>
                <a:tc>
                  <a:txBody>
                    <a:bodyPr/>
                    <a:lstStyle/>
                    <a:p>
                      <a:pPr marL="0" marR="0" algn="ctr">
                        <a:lnSpc>
                          <a:spcPct val="107000"/>
                        </a:lnSpc>
                        <a:spcBef>
                          <a:spcPts val="0"/>
                        </a:spcBef>
                        <a:spcAft>
                          <a:spcPts val="0"/>
                        </a:spcAft>
                      </a:pPr>
                      <a:r>
                        <a:rPr lang="en-US" sz="2000" b="1" u="sng" dirty="0">
                          <a:solidFill>
                            <a:schemeClr val="bg1"/>
                          </a:solidFill>
                          <a:effectLst/>
                        </a:rPr>
                        <a:t>41%</a:t>
                      </a:r>
                      <a:endParaRPr lang="en-US" sz="2000" b="1" dirty="0">
                        <a:solidFill>
                          <a:schemeClr val="bg1"/>
                        </a:solidFill>
                        <a:effectLst/>
                        <a:latin typeface="Sylfaen" panose="010A0502050306030303"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50000"/>
                      </a:schemeClr>
                    </a:solidFill>
                  </a:tcPr>
                </a:tc>
              </a:tr>
            </a:tbl>
          </a:graphicData>
        </a:graphic>
      </p:graphicFrame>
    </p:spTree>
    <p:extLst>
      <p:ext uri="{BB962C8B-B14F-4D97-AF65-F5344CB8AC3E}">
        <p14:creationId xmlns:p14="http://schemas.microsoft.com/office/powerpoint/2010/main" val="4118606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73332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02348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3034</Words>
  <Application>Microsoft Office PowerPoint</Application>
  <PresentationFormat>Widescreen</PresentationFormat>
  <Paragraphs>500</Paragraphs>
  <Slides>25</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Calibri</vt:lpstr>
      <vt:lpstr>Calibri Light</vt:lpstr>
      <vt:lpstr>Garamond</vt:lpstr>
      <vt:lpstr>Georgia</vt:lpstr>
      <vt:lpstr>Sylfaen</vt:lpstr>
      <vt:lpstr>Symbol</vt:lpstr>
      <vt:lpstr>Times New Roman</vt:lpstr>
      <vt:lpstr>Wingdings</vt:lpstr>
      <vt:lpstr>Office Theme</vt:lpstr>
      <vt:lpstr>PowerPoint Presentation</vt:lpstr>
      <vt:lpstr>  Outline of Presentation  </vt:lpstr>
      <vt:lpstr>Statement in Policy Mix Peer Review Document (2015)</vt:lpstr>
      <vt:lpstr> SRNSF – One of the Major STI Funding Agency: Programmes, Reforms and Latest Developments </vt:lpstr>
      <vt:lpstr>PowerPoint Presentation</vt:lpstr>
      <vt:lpstr>  Scientific Fields funded by SRNSF programs  </vt:lpstr>
      <vt:lpstr>2016-2017 highlights</vt:lpstr>
      <vt:lpstr>PowerPoint Presentation</vt:lpstr>
      <vt:lpstr>PowerPoint Presentation</vt:lpstr>
      <vt:lpstr>PowerPoint Presentation</vt:lpstr>
      <vt:lpstr>PowerPoint Presentation</vt:lpstr>
      <vt:lpstr>PowerPoint Presentation</vt:lpstr>
      <vt:lpstr> </vt:lpstr>
      <vt:lpstr>Bilateral Cooperation and International Partners (2015-2016) </vt:lpstr>
      <vt:lpstr>PowerPoint Presentation</vt:lpstr>
      <vt:lpstr>PowerPoint Presentation</vt:lpstr>
      <vt:lpstr>PowerPoint Presentation</vt:lpstr>
      <vt:lpstr>PowerPoint Presentation</vt:lpstr>
      <vt:lpstr>PowerPoint Presentation</vt:lpstr>
      <vt:lpstr>PowerPoint Presentation</vt:lpstr>
      <vt:lpstr>New Opportunities and Challenges</vt:lpstr>
      <vt:lpstr>H2020  Association (PMPRD Statement)</vt:lpstr>
      <vt:lpstr>Key messages</vt:lpstr>
      <vt:lpstr>PowerPoint Presentation</vt:lpstr>
      <vt:lpstr>Thank you for your attention   www.rustaveli.org.ge mikaberidze@rustaveli.org.ge  keburia@rustaveli.org.ge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Giorge Zhgenti</dc:creator>
  <cp:lastModifiedBy>Giorge Zhgenti</cp:lastModifiedBy>
  <cp:revision>1</cp:revision>
  <dcterms:modified xsi:type="dcterms:W3CDTF">2016-09-19T05:02:25Z</dcterms:modified>
</cp:coreProperties>
</file>