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vml" ContentType="application/vnd.openxmlformats-officedocument.vmlDrawing"/>
  <Override PartName="/ppt/comments/comment2.xml" ContentType="application/vnd.openxmlformats-officedocument.presentationml.comment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3" r:id="rId3"/>
    <p:sldId id="271" r:id="rId4"/>
    <p:sldId id="288" r:id="rId5"/>
    <p:sldId id="282" r:id="rId6"/>
    <p:sldId id="284" r:id="rId7"/>
    <p:sldId id="274" r:id="rId8"/>
    <p:sldId id="276" r:id="rId9"/>
    <p:sldId id="286" r:id="rId10"/>
    <p:sldId id="285" r:id="rId11"/>
    <p:sldId id="278" r:id="rId12"/>
    <p:sldId id="279" r:id="rId13"/>
    <p:sldId id="280" r:id="rId14"/>
    <p:sldId id="287" r:id="rId15"/>
    <p:sldId id="277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RISS1" initials="C" lastIdx="4" clrIdx="0">
    <p:extLst>
      <p:ext uri="{19B8F6BF-5375-455C-9EA6-DF929625EA0E}">
        <p15:presenceInfo xmlns:p15="http://schemas.microsoft.com/office/powerpoint/2012/main" xmlns="" userId="CeRISS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6600"/>
    <a:srgbClr val="FF9933"/>
    <a:srgbClr val="FF6600"/>
    <a:srgbClr val="76DDE9"/>
    <a:srgbClr val="81C1D7"/>
    <a:srgbClr val="79D7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3-10T15:52:10.230" idx="2">
    <p:pos x="1903" y="2160"/>
    <p:text>If your project deals with information that is ‘
EU
-
classified’
under the 
Commission internal 
Rules  of  Procedure
,  we  will  check 
how  you  propose  to  deal  with  information.                   Security  scrutiny  will  be 
used  for  most  parts  of  Societal  Challenge  7 
—
Secure Societies calls
, but it may also apply to other proposals.</p:text>
    <p:extLst mod="1">
      <p:ext uri="{C676402C-5697-4E1C-873F-D02D1690AC5C}">
        <p15:threadingInfo xmlns:p15="http://schemas.microsoft.com/office/powerpoint/2012/main" xmlns="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3-11T12:35:11.428" idx="4">
    <p:pos x="2447" y="2347"/>
    <p:text>Coordinator prepares Periodic Technical report, based on the input from all beneficiaries</p:text>
    <p:extLst mod="1">
      <p:ext uri="{C676402C-5697-4E1C-873F-D02D1690AC5C}">
        <p15:threadingInfo xmlns:p15="http://schemas.microsoft.com/office/powerpoint/2012/main" xmlns="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E1876-D7B8-467B-A1FC-E8AAD75C5052}" type="datetimeFigureOut">
              <a:rPr lang="el-GR" smtClean="0"/>
              <a:pPr/>
              <a:t>13/3/2016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9C011-7636-4FD9-970D-4D29640A2016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59928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C59A6-8420-4249-85ED-E7F94F50EB1D}" type="datetimeFigureOut">
              <a:rPr lang="el-GR" smtClean="0"/>
              <a:pPr/>
              <a:t>13/3/2016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32324-6204-47F2-8DE4-9F6C570BEB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7419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32324-6204-47F2-8DE4-9F6C570BEB54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3504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9C896-F364-426B-ABEC-BBC5414C5741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AF8B-8C5D-41CF-92E2-B7C22A589B46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E61E-A904-451D-8205-FFB22FD60DDB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7B0AF-AF27-49BB-B337-3CF70B41C3E0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B5E4-7F94-4A89-8BF2-6E71F588F95D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5C47-2875-4C67-B3ED-A4EB3C835B0A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09DF-9301-4E87-B8F4-1D5A09A60DB7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32D45-EC78-4BF0-B4D2-AD7089481E4C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B64E-2F83-4893-B06F-7FA16FC6E39E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7388-18CB-4A37-9A67-88BAE67DA376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B19B-7C63-4D09-B373-3B53F2EE179A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930FF2-CFE9-4365-AC8F-1C15B273C31E}" type="datetime1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 smtClean="0"/>
              <a:t>Bonas G., 7th Int. Conf. on EN&amp;CC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package" Target="../embeddings/Microsoft_Office_Excel_2007_Workbook1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l="-1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916" y="1700282"/>
            <a:ext cx="8568952" cy="417646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i="1" dirty="0" smtClean="0">
                <a:solidFill>
                  <a:srgbClr val="0070C0"/>
                </a:solidFill>
                <a:latin typeface="+mj-lt"/>
              </a:rPr>
              <a:t>2016 Annual Event ‘’H2020 NCPs Training’’</a:t>
            </a:r>
            <a:endParaRPr lang="en-US" sz="3200" b="1" dirty="0" smtClean="0">
              <a:solidFill>
                <a:srgbClr val="0070C0"/>
              </a:solidFill>
              <a:latin typeface="+mj-lt"/>
            </a:endParaRPr>
          </a:p>
          <a:p>
            <a:pPr algn="ctr">
              <a:spcAft>
                <a:spcPts val="1200"/>
              </a:spcAft>
            </a:pP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Minsk, 16-17 March 2016</a:t>
            </a:r>
          </a:p>
          <a:p>
            <a:pPr algn="ctr">
              <a:spcAft>
                <a:spcPts val="1200"/>
              </a:spcAft>
            </a:pPr>
            <a:endParaRPr lang="en-US" sz="2400" b="1" i="1" dirty="0" smtClean="0">
              <a:solidFill>
                <a:srgbClr val="0070C0"/>
              </a:solidFill>
              <a:latin typeface="+mj-lt"/>
            </a:endParaRPr>
          </a:p>
          <a:p>
            <a:pPr algn="ctr">
              <a:spcAft>
                <a:spcPts val="1200"/>
              </a:spcAft>
            </a:pPr>
            <a:r>
              <a:rPr lang="en-US" sz="3600" b="1" dirty="0">
                <a:solidFill>
                  <a:srgbClr val="0070C0"/>
                </a:solidFill>
                <a:latin typeface="+mj-lt"/>
              </a:rPr>
              <a:t>Project Management and Implementation</a:t>
            </a:r>
            <a:endParaRPr lang="en-US" sz="3600" b="1" dirty="0" smtClean="0">
              <a:solidFill>
                <a:srgbClr val="0070C0"/>
              </a:solidFill>
              <a:latin typeface="+mj-lt"/>
            </a:endParaRPr>
          </a:p>
          <a:p>
            <a:pPr algn="ctr">
              <a:spcAft>
                <a:spcPts val="1200"/>
              </a:spcAft>
            </a:pP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</a:t>
            </a:r>
            <a:endParaRPr lang="en-US" sz="1100" b="1" i="1" dirty="0" smtClean="0">
              <a:solidFill>
                <a:srgbClr val="0070C0"/>
              </a:solidFill>
              <a:latin typeface="+mj-lt"/>
            </a:endParaRPr>
          </a:p>
          <a:p>
            <a:pPr algn="l"/>
            <a:endParaRPr lang="en-US" sz="1400" b="1" dirty="0" smtClean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857" y="332657"/>
            <a:ext cx="2537967" cy="1126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77725" y="5876746"/>
            <a:ext cx="1057143" cy="7238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39952" y="585388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R="805815" algn="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n-GB" sz="1400" i="1" dirty="0" smtClean="0">
                <a:solidFill>
                  <a:schemeClr val="bg1"/>
                </a:solidFill>
                <a:latin typeface="Sylfaen" panose="010A0502050306030303" pitchFamily="18" charset="0"/>
                <a:ea typeface="Simsun (Founder Extended)"/>
                <a:cs typeface="Times New Roman" panose="02020603050405020304" pitchFamily="18" charset="0"/>
              </a:rPr>
              <a:t>             IncoNet EaP</a:t>
            </a:r>
            <a:r>
              <a:rPr lang="en-GB" sz="1400" dirty="0" smtClean="0">
                <a:solidFill>
                  <a:schemeClr val="bg1"/>
                </a:solidFill>
                <a:latin typeface="Sylfaen" panose="010A0502050306030303" pitchFamily="18" charset="0"/>
                <a:ea typeface="Simsun (Founder Extended)"/>
                <a:cs typeface="Times New Roman" panose="02020603050405020304" pitchFamily="18" charset="0"/>
              </a:rPr>
              <a:t> </a:t>
            </a:r>
            <a:r>
              <a:rPr lang="en-GB" sz="1400" dirty="0">
                <a:solidFill>
                  <a:schemeClr val="bg1"/>
                </a:solidFill>
                <a:latin typeface="Sylfaen" panose="010A0502050306030303" pitchFamily="18" charset="0"/>
                <a:ea typeface="Simsun (Founder Extended)"/>
                <a:cs typeface="Times New Roman" panose="02020603050405020304" pitchFamily="18" charset="0"/>
              </a:rPr>
              <a:t>is a project funded under </a:t>
            </a:r>
            <a:endParaRPr lang="el-GR" dirty="0">
              <a:solidFill>
                <a:schemeClr val="bg1"/>
              </a:solidFill>
              <a:latin typeface="Sylfaen" panose="010A0502050306030303" pitchFamily="18" charset="0"/>
              <a:ea typeface="Simsun (Founder Extended)"/>
              <a:cs typeface="Times New Roman" panose="02020603050405020304" pitchFamily="18" charset="0"/>
            </a:endParaRPr>
          </a:p>
          <a:p>
            <a:pPr marR="805815" algn="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n-GB" sz="1400" dirty="0">
                <a:solidFill>
                  <a:schemeClr val="bg1"/>
                </a:solidFill>
                <a:latin typeface="Sylfaen" panose="010A0502050306030303" pitchFamily="18" charset="0"/>
                <a:ea typeface="Simsun (Founder Extended)"/>
                <a:cs typeface="Times New Roman" panose="02020603050405020304" pitchFamily="18" charset="0"/>
              </a:rPr>
              <a:t>the 7th European Framework Programme </a:t>
            </a:r>
            <a:endParaRPr lang="el-GR" dirty="0">
              <a:solidFill>
                <a:schemeClr val="bg1"/>
              </a:solidFill>
              <a:latin typeface="Sylfaen" panose="010A0502050306030303" pitchFamily="18" charset="0"/>
              <a:ea typeface="Simsun (Founder Extended)"/>
              <a:cs typeface="Times New Roman" panose="02020603050405020304" pitchFamily="18" charset="0"/>
            </a:endParaRPr>
          </a:p>
          <a:p>
            <a:pPr marR="805815" algn="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n-GB" sz="1400" dirty="0">
                <a:solidFill>
                  <a:schemeClr val="bg1"/>
                </a:solidFill>
                <a:latin typeface="Sylfaen" panose="010A0502050306030303" pitchFamily="18" charset="0"/>
                <a:ea typeface="Simsun (Founder Extended)"/>
                <a:cs typeface="Times New Roman" panose="02020603050405020304" pitchFamily="18" charset="0"/>
              </a:rPr>
              <a:t>for research - Project number </a:t>
            </a:r>
            <a:r>
              <a:rPr lang="en-GB" sz="1400" dirty="0" smtClean="0">
                <a:solidFill>
                  <a:schemeClr val="bg1"/>
                </a:solidFill>
                <a:latin typeface="Sylfaen" panose="010A0502050306030303" pitchFamily="18" charset="0"/>
                <a:ea typeface="Simsun (Founder Extended)"/>
                <a:cs typeface="Times New Roman" panose="02020603050405020304" pitchFamily="18" charset="0"/>
              </a:rPr>
              <a:t>609528</a:t>
            </a:r>
            <a:endParaRPr lang="el-GR" dirty="0">
              <a:solidFill>
                <a:schemeClr val="bg1"/>
              </a:solidFill>
              <a:effectLst/>
              <a:latin typeface="Sylfaen" panose="010A0502050306030303" pitchFamily="18" charset="0"/>
              <a:ea typeface="Simsun (Founder Extended)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8376" y="5896784"/>
            <a:ext cx="2021376" cy="6923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24128" y="4509120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accent1"/>
                </a:solidFill>
                <a:latin typeface="+mj-lt"/>
              </a:rPr>
              <a:t>George Bonas</a:t>
            </a:r>
          </a:p>
          <a:p>
            <a:pPr algn="r"/>
            <a:r>
              <a:rPr lang="en-US" sz="2000" b="1" dirty="0">
                <a:solidFill>
                  <a:schemeClr val="accent1"/>
                </a:solidFill>
                <a:latin typeface="+mj-lt"/>
              </a:rPr>
              <a:t>Managing Director </a:t>
            </a:r>
          </a:p>
          <a:p>
            <a:pPr algn="r"/>
            <a:r>
              <a:rPr lang="en-US" sz="2000" b="1" dirty="0">
                <a:solidFill>
                  <a:schemeClr val="accent1"/>
                </a:solidFill>
                <a:latin typeface="+mj-lt"/>
              </a:rPr>
              <a:t>CeRISS, Greece</a:t>
            </a:r>
          </a:p>
        </p:txBody>
      </p:sp>
    </p:spTree>
    <p:extLst>
      <p:ext uri="{BB962C8B-B14F-4D97-AF65-F5344CB8AC3E}">
        <p14:creationId xmlns:p14="http://schemas.microsoft.com/office/powerpoint/2010/main" xmlns="" val="25347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620060" cy="71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7096" y="188640"/>
            <a:ext cx="813690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Work Package/Task Management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980728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>
                <a:latin typeface="+mj-lt"/>
              </a:rPr>
              <a:t>Each </a:t>
            </a:r>
            <a:r>
              <a:rPr lang="en-US" b="1" dirty="0" smtClean="0">
                <a:latin typeface="+mj-lt"/>
              </a:rPr>
              <a:t>Work Package </a:t>
            </a:r>
            <a:r>
              <a:rPr lang="en-US" dirty="0">
                <a:latin typeface="+mj-lt"/>
              </a:rPr>
              <a:t>aims to </a:t>
            </a:r>
            <a:r>
              <a:rPr lang="en-US" dirty="0" smtClean="0">
                <a:latin typeface="+mj-lt"/>
              </a:rPr>
              <a:t>implement </a:t>
            </a:r>
            <a:r>
              <a:rPr lang="en-US" dirty="0">
                <a:latin typeface="+mj-lt"/>
              </a:rPr>
              <a:t>one or more of the </a:t>
            </a:r>
            <a:r>
              <a:rPr lang="en-US" dirty="0" smtClean="0">
                <a:latin typeface="+mj-lt"/>
              </a:rPr>
              <a:t>project`s </a:t>
            </a:r>
            <a:r>
              <a:rPr lang="en-US" dirty="0">
                <a:latin typeface="+mj-lt"/>
              </a:rPr>
              <a:t>objectives. </a:t>
            </a:r>
          </a:p>
          <a:p>
            <a:r>
              <a:rPr lang="en-US" dirty="0" smtClean="0">
                <a:latin typeface="+mj-lt"/>
              </a:rPr>
              <a:t>Work Package Description should include;</a:t>
            </a:r>
          </a:p>
          <a:p>
            <a:pPr marL="285750" indent="-285750">
              <a:buFont typeface="Wingdings" panose="05000000000000000000" pitchFamily="2" charset="2"/>
              <a:buChar char="æ"/>
            </a:pPr>
            <a:r>
              <a:rPr lang="en-US" dirty="0" smtClean="0">
                <a:latin typeface="+mj-lt"/>
              </a:rPr>
              <a:t>information on the methodology for the implementation of activities;</a:t>
            </a:r>
          </a:p>
          <a:p>
            <a:pPr marL="285750" indent="-285750">
              <a:buFont typeface="Wingdings" panose="05000000000000000000" pitchFamily="2" charset="2"/>
              <a:buChar char="æ"/>
            </a:pPr>
            <a:r>
              <a:rPr lang="en-US" dirty="0" smtClean="0">
                <a:latin typeface="+mj-lt"/>
              </a:rPr>
              <a:t>quantified  </a:t>
            </a:r>
            <a:r>
              <a:rPr lang="en-US" dirty="0">
                <a:latin typeface="+mj-lt"/>
              </a:rPr>
              <a:t>information  </a:t>
            </a:r>
            <a:r>
              <a:rPr lang="en-US" dirty="0" smtClean="0">
                <a:latin typeface="+mj-lt"/>
              </a:rPr>
              <a:t>in order to monitor the progress;</a:t>
            </a:r>
          </a:p>
          <a:p>
            <a:pPr marL="285750" indent="-285750">
              <a:buFont typeface="Wingdings" panose="05000000000000000000" pitchFamily="2" charset="2"/>
              <a:buChar char="æ"/>
            </a:pPr>
            <a:r>
              <a:rPr lang="en-US" dirty="0">
                <a:latin typeface="+mj-lt"/>
              </a:rPr>
              <a:t>enough  detail  to  justify  the  proposed  resources  to be </a:t>
            </a:r>
            <a:r>
              <a:rPr lang="en-US" dirty="0" smtClean="0">
                <a:latin typeface="+mj-lt"/>
              </a:rPr>
              <a:t>allocated;  </a:t>
            </a:r>
            <a:endParaRPr lang="en-US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æ"/>
            </a:pPr>
            <a:r>
              <a:rPr lang="en-US" dirty="0" smtClean="0">
                <a:latin typeface="+mj-lt"/>
              </a:rPr>
              <a:t>resources should </a:t>
            </a:r>
            <a:r>
              <a:rPr lang="en-US" dirty="0">
                <a:latin typeface="+mj-lt"/>
              </a:rPr>
              <a:t>be in line with their objectives and </a:t>
            </a:r>
            <a:r>
              <a:rPr lang="en-US" dirty="0" smtClean="0">
                <a:latin typeface="+mj-lt"/>
              </a:rPr>
              <a:t>deliverables;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The  </a:t>
            </a:r>
            <a:r>
              <a:rPr lang="en-US" dirty="0">
                <a:latin typeface="+mj-lt"/>
              </a:rPr>
              <a:t>number </a:t>
            </a:r>
            <a:r>
              <a:rPr lang="en-US" dirty="0" smtClean="0">
                <a:latin typeface="+mj-lt"/>
              </a:rPr>
              <a:t>of  </a:t>
            </a:r>
            <a:r>
              <a:rPr lang="en-US" dirty="0">
                <a:latin typeface="+mj-lt"/>
              </a:rPr>
              <a:t>work  packages </a:t>
            </a:r>
            <a:r>
              <a:rPr lang="en-US" dirty="0" smtClean="0">
                <a:latin typeface="+mj-lt"/>
              </a:rPr>
              <a:t>should  </a:t>
            </a:r>
            <a:r>
              <a:rPr lang="en-US" dirty="0">
                <a:latin typeface="+mj-lt"/>
              </a:rPr>
              <a:t>be  proportionate  to  the  scale  and </a:t>
            </a:r>
            <a:r>
              <a:rPr lang="en-US" dirty="0" smtClean="0">
                <a:latin typeface="+mj-lt"/>
              </a:rPr>
              <a:t>complexity </a:t>
            </a:r>
            <a:r>
              <a:rPr lang="en-US" dirty="0">
                <a:latin typeface="+mj-lt"/>
              </a:rPr>
              <a:t>of the </a:t>
            </a:r>
            <a:r>
              <a:rPr lang="en-US" dirty="0" smtClean="0">
                <a:latin typeface="+mj-lt"/>
              </a:rPr>
              <a:t>project.</a:t>
            </a:r>
          </a:p>
          <a:p>
            <a:endParaRPr lang="en-US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latin typeface="+mj-lt"/>
              </a:rPr>
              <a:t>Task Leader </a:t>
            </a:r>
            <a:r>
              <a:rPr lang="en-US" dirty="0">
                <a:latin typeface="+mj-lt"/>
              </a:rPr>
              <a:t>is responsible for the implementation of the activities within the Task and almost always for the timely preparation of the Deliverable (Deliverable Leader). </a:t>
            </a: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+mj-lt"/>
              </a:rPr>
              <a:t>Deliverables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are the outputs to be produced under a certain Project`s activity. </a:t>
            </a:r>
          </a:p>
          <a:p>
            <a:endParaRPr lang="en-US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latin typeface="+mj-lt"/>
              </a:rPr>
              <a:t>Milestones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are actions </a:t>
            </a:r>
            <a:r>
              <a:rPr lang="en-US" dirty="0">
                <a:latin typeface="+mj-lt"/>
              </a:rPr>
              <a:t>in the project during which important decisions are made</a:t>
            </a:r>
            <a:r>
              <a:rPr lang="en-US" dirty="0" smtClean="0">
                <a:latin typeface="+mj-lt"/>
              </a:rPr>
              <a:t>.</a:t>
            </a:r>
          </a:p>
          <a:p>
            <a:endParaRPr lang="en-US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latin typeface="+mj-lt"/>
              </a:rPr>
              <a:t>Dissemination</a:t>
            </a:r>
            <a:r>
              <a:rPr lang="en-US" dirty="0">
                <a:latin typeface="+mj-lt"/>
              </a:rPr>
              <a:t> (sharing research results with potential users - peers in the research field, industry, other commercial players and policymakers) </a:t>
            </a:r>
            <a:r>
              <a:rPr lang="en-US" dirty="0" smtClean="0">
                <a:latin typeface="+mj-lt"/>
              </a:rPr>
              <a:t>and </a:t>
            </a:r>
            <a:r>
              <a:rPr lang="en-US" b="1" dirty="0" smtClean="0">
                <a:latin typeface="+mj-lt"/>
              </a:rPr>
              <a:t>exploitation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(using results for commercial purposes or in public policymaking).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78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476044" cy="655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5576" y="116632"/>
            <a:ext cx="813690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Financial/Resources Management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836712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+mj-lt"/>
              </a:rPr>
              <a:t>Keeping records</a:t>
            </a:r>
          </a:p>
          <a:p>
            <a:pPr algn="just"/>
            <a:r>
              <a:rPr lang="en-US" sz="1600" dirty="0">
                <a:latin typeface="+mj-lt"/>
              </a:rPr>
              <a:t>Beneficiaries must keep records and other supporting </a:t>
            </a:r>
            <a:r>
              <a:rPr lang="en-US" sz="1600" dirty="0" smtClean="0">
                <a:latin typeface="+mj-lt"/>
              </a:rPr>
              <a:t>documents </a:t>
            </a:r>
            <a:r>
              <a:rPr lang="en-US" sz="1600" dirty="0">
                <a:latin typeface="+mj-lt"/>
              </a:rPr>
              <a:t>in order to prove </a:t>
            </a:r>
            <a:r>
              <a:rPr lang="en-US" sz="1600" i="1" dirty="0" smtClean="0">
                <a:latin typeface="+mj-lt"/>
              </a:rPr>
              <a:t>the </a:t>
            </a:r>
            <a:r>
              <a:rPr lang="en-US" sz="1600" i="1" dirty="0">
                <a:latin typeface="+mj-lt"/>
              </a:rPr>
              <a:t>proper implementation </a:t>
            </a:r>
            <a:r>
              <a:rPr lang="en-US" sz="1600" dirty="0" smtClean="0">
                <a:latin typeface="+mj-lt"/>
              </a:rPr>
              <a:t>of the Project.</a:t>
            </a:r>
          </a:p>
          <a:p>
            <a:pPr algn="just"/>
            <a:endParaRPr lang="en-US" sz="1600" dirty="0">
              <a:latin typeface="+mj-lt"/>
            </a:endParaRPr>
          </a:p>
          <a:p>
            <a:pPr algn="just"/>
            <a:r>
              <a:rPr lang="en-US" sz="1600" b="1" u="sng" dirty="0" smtClean="0">
                <a:latin typeface="+mj-lt"/>
              </a:rPr>
              <a:t>Administrative Records</a:t>
            </a:r>
          </a:p>
          <a:p>
            <a:pPr marL="271463" indent="255588">
              <a:buFont typeface="Wingdings" panose="05000000000000000000" pitchFamily="2" charset="2"/>
              <a:buChar char="ü"/>
            </a:pPr>
            <a:r>
              <a:rPr lang="en-US" sz="1600" dirty="0">
                <a:latin typeface="+mj-lt"/>
              </a:rPr>
              <a:t>Consortium agreement (and amendments)</a:t>
            </a:r>
          </a:p>
          <a:p>
            <a:pPr marL="271463" indent="255588"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j-lt"/>
              </a:rPr>
              <a:t>Grant </a:t>
            </a:r>
            <a:r>
              <a:rPr lang="en-US" sz="1600" dirty="0">
                <a:latin typeface="+mj-lt"/>
              </a:rPr>
              <a:t>agreement (and amendments</a:t>
            </a:r>
            <a:r>
              <a:rPr lang="en-US" sz="1600" dirty="0" smtClean="0">
                <a:latin typeface="+mj-lt"/>
              </a:rPr>
              <a:t>)</a:t>
            </a:r>
          </a:p>
          <a:p>
            <a:pPr marL="271462"/>
            <a:endParaRPr lang="en-US" sz="1600" dirty="0">
              <a:latin typeface="+mj-lt"/>
            </a:endParaRPr>
          </a:p>
          <a:p>
            <a:pPr algn="just"/>
            <a:r>
              <a:rPr lang="en-US" sz="1600" b="1" u="sng" dirty="0" smtClean="0">
                <a:latin typeface="+mj-lt"/>
              </a:rPr>
              <a:t>Scientific Records</a:t>
            </a:r>
          </a:p>
          <a:p>
            <a:pPr marL="285750" indent="-14288"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j-lt"/>
              </a:rPr>
              <a:t>   Progress reports</a:t>
            </a:r>
          </a:p>
          <a:p>
            <a:pPr marL="285750" indent="-14288"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j-lt"/>
              </a:rPr>
              <a:t>   Records of meetings (Agendas, LoP)</a:t>
            </a:r>
          </a:p>
          <a:p>
            <a:pPr marL="271462"/>
            <a:endParaRPr lang="en-US" sz="1600" dirty="0" smtClean="0">
              <a:latin typeface="+mj-lt"/>
            </a:endParaRPr>
          </a:p>
          <a:p>
            <a:r>
              <a:rPr lang="en-US" sz="1600" b="1" u="sng" dirty="0" smtClean="0">
                <a:latin typeface="+mj-lt"/>
              </a:rPr>
              <a:t>Financial Records</a:t>
            </a:r>
            <a:endParaRPr lang="en-US" sz="1600" b="1" u="sng" dirty="0">
              <a:latin typeface="+mj-lt"/>
            </a:endParaRPr>
          </a:p>
          <a:p>
            <a:r>
              <a:rPr lang="en-US" sz="1600" i="1" dirty="0" smtClean="0">
                <a:latin typeface="+mj-lt"/>
              </a:rPr>
              <a:t>Direct </a:t>
            </a:r>
            <a:r>
              <a:rPr lang="en-US" sz="1600" i="1" dirty="0">
                <a:latin typeface="+mj-lt"/>
              </a:rPr>
              <a:t>costs </a:t>
            </a:r>
            <a:r>
              <a:rPr lang="en-US" sz="1600" dirty="0">
                <a:latin typeface="+mj-lt"/>
              </a:rPr>
              <a:t>are </a:t>
            </a:r>
            <a:r>
              <a:rPr lang="en-US" sz="1600" dirty="0" smtClean="0">
                <a:latin typeface="+mj-lt"/>
              </a:rPr>
              <a:t>directly </a:t>
            </a:r>
            <a:r>
              <a:rPr lang="en-US" sz="1600" dirty="0">
                <a:latin typeface="+mj-lt"/>
              </a:rPr>
              <a:t>linked to the </a:t>
            </a:r>
            <a:r>
              <a:rPr lang="en-US" sz="1600" dirty="0" smtClean="0">
                <a:latin typeface="+mj-lt"/>
              </a:rPr>
              <a:t>activities in </a:t>
            </a:r>
            <a:r>
              <a:rPr lang="en-US" sz="1600" dirty="0">
                <a:latin typeface="+mj-lt"/>
              </a:rPr>
              <a:t>the </a:t>
            </a:r>
            <a:r>
              <a:rPr lang="en-US" sz="1600" dirty="0" smtClean="0">
                <a:latin typeface="+mj-lt"/>
              </a:rPr>
              <a:t>project, such as;</a:t>
            </a:r>
          </a:p>
          <a:p>
            <a:pPr marL="541338" indent="-269875">
              <a:buFont typeface="+mj-lt"/>
              <a:buAutoNum type="arabicPeriod"/>
            </a:pPr>
            <a:r>
              <a:rPr lang="en-US" sz="1600" dirty="0" smtClean="0">
                <a:latin typeface="+mj-lt"/>
              </a:rPr>
              <a:t>Personnel costs (Time sheets)</a:t>
            </a:r>
          </a:p>
          <a:p>
            <a:pPr marL="541338" indent="-269875">
              <a:buFont typeface="+mj-lt"/>
              <a:buAutoNum type="arabicPeriod"/>
            </a:pPr>
            <a:r>
              <a:rPr lang="en-US" sz="1600" dirty="0" smtClean="0">
                <a:latin typeface="+mj-lt"/>
              </a:rPr>
              <a:t>Travel costs (Tickets/ Hotel invoices/ Boarding Pass/ Invitation Letter/ Agenda)</a:t>
            </a:r>
          </a:p>
          <a:p>
            <a:pPr marL="541338" indent="-269875">
              <a:buFont typeface="+mj-lt"/>
              <a:buAutoNum type="arabicPeriod"/>
            </a:pPr>
            <a:r>
              <a:rPr lang="en-US" sz="1600" dirty="0" smtClean="0">
                <a:latin typeface="+mj-lt"/>
              </a:rPr>
              <a:t>Equipment (Depreciation)</a:t>
            </a:r>
          </a:p>
          <a:p>
            <a:pPr marL="541338" indent="-269875">
              <a:buFont typeface="+mj-lt"/>
              <a:buAutoNum type="arabicPeriod"/>
            </a:pPr>
            <a:r>
              <a:rPr lang="en-US" sz="1600" dirty="0" smtClean="0">
                <a:latin typeface="+mj-lt"/>
              </a:rPr>
              <a:t>Subcontracting (major/minor)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latin typeface="+mj-lt"/>
            </a:endParaRPr>
          </a:p>
          <a:p>
            <a:r>
              <a:rPr lang="en-US" sz="1600" i="1" dirty="0" smtClean="0">
                <a:latin typeface="+mj-lt"/>
              </a:rPr>
              <a:t>Indirect </a:t>
            </a:r>
            <a:r>
              <a:rPr lang="en-US" sz="1600" i="1" dirty="0">
                <a:latin typeface="+mj-lt"/>
              </a:rPr>
              <a:t>costs </a:t>
            </a:r>
            <a:r>
              <a:rPr lang="en-US" sz="1600" dirty="0" smtClean="0">
                <a:latin typeface="+mj-lt"/>
              </a:rPr>
              <a:t>(or Overhead) cannot directly </a:t>
            </a:r>
            <a:r>
              <a:rPr lang="en-US" sz="1600" dirty="0">
                <a:latin typeface="+mj-lt"/>
              </a:rPr>
              <a:t>linked to the activities </a:t>
            </a:r>
            <a:r>
              <a:rPr lang="en-US" sz="1600" dirty="0" smtClean="0">
                <a:latin typeface="+mj-lt"/>
              </a:rPr>
              <a:t>in </a:t>
            </a:r>
            <a:r>
              <a:rPr lang="en-US" sz="1600" dirty="0">
                <a:latin typeface="+mj-lt"/>
              </a:rPr>
              <a:t>the project, such as;</a:t>
            </a:r>
          </a:p>
          <a:p>
            <a:pPr marL="541338" indent="-269875">
              <a:buFont typeface="+mj-lt"/>
              <a:buAutoNum type="arabicPeriod"/>
            </a:pPr>
            <a:r>
              <a:rPr lang="en-US" sz="1600" dirty="0" smtClean="0">
                <a:latin typeface="+mj-lt"/>
              </a:rPr>
              <a:t>photocopies</a:t>
            </a:r>
          </a:p>
          <a:p>
            <a:pPr marL="541338" indent="-269875">
              <a:buFont typeface="+mj-lt"/>
              <a:buAutoNum type="arabicPeriod"/>
            </a:pPr>
            <a:r>
              <a:rPr lang="en-US" sz="1600" dirty="0" smtClean="0">
                <a:latin typeface="+mj-lt"/>
              </a:rPr>
              <a:t>Phone bills, heating</a:t>
            </a:r>
            <a:r>
              <a:rPr lang="en-US" sz="1600" dirty="0">
                <a:latin typeface="+mj-lt"/>
              </a:rPr>
              <a:t>, electricity </a:t>
            </a:r>
            <a:r>
              <a:rPr lang="en-US" sz="1600" dirty="0" smtClean="0">
                <a:latin typeface="+mj-lt"/>
              </a:rPr>
              <a:t>etc.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1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404036" cy="6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1560" y="188640"/>
            <a:ext cx="813690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Reporting (Technical)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764704"/>
            <a:ext cx="8249345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Symbol" panose="05050102010706020507" pitchFamily="18" charset="2"/>
              <a:buChar char="®"/>
            </a:pPr>
            <a:r>
              <a:rPr lang="en-US" sz="1900" dirty="0">
                <a:latin typeface="+mj-lt"/>
              </a:rPr>
              <a:t>The </a:t>
            </a:r>
            <a:r>
              <a:rPr lang="en-US" sz="1900" dirty="0" smtClean="0">
                <a:latin typeface="+mj-lt"/>
              </a:rPr>
              <a:t>Reports are </a:t>
            </a:r>
            <a:r>
              <a:rPr lang="en-US" sz="1900" dirty="0">
                <a:latin typeface="+mj-lt"/>
              </a:rPr>
              <a:t>structured in Work </a:t>
            </a:r>
            <a:r>
              <a:rPr lang="en-US" sz="1900" dirty="0" smtClean="0">
                <a:latin typeface="+mj-lt"/>
              </a:rPr>
              <a:t>Packages.</a:t>
            </a:r>
          </a:p>
          <a:p>
            <a:pPr marL="285750" indent="-285750" algn="just">
              <a:buFont typeface="Symbol" panose="05050102010706020507" pitchFamily="18" charset="2"/>
              <a:buChar char="®"/>
            </a:pPr>
            <a:r>
              <a:rPr lang="en-GB" sz="1900" dirty="0" smtClean="0">
                <a:latin typeface="+mj-lt"/>
              </a:rPr>
              <a:t>Only </a:t>
            </a:r>
            <a:r>
              <a:rPr lang="en-GB" sz="1900" dirty="0">
                <a:latin typeface="+mj-lt"/>
              </a:rPr>
              <a:t>electronic </a:t>
            </a:r>
            <a:r>
              <a:rPr lang="en-GB" sz="1900" dirty="0" smtClean="0">
                <a:latin typeface="+mj-lt"/>
              </a:rPr>
              <a:t>submission</a:t>
            </a:r>
          </a:p>
          <a:p>
            <a:pPr algn="just"/>
            <a:endParaRPr lang="en-GB" sz="1900" dirty="0">
              <a:latin typeface="+mj-lt"/>
            </a:endParaRPr>
          </a:p>
          <a:p>
            <a:pPr algn="just"/>
            <a:r>
              <a:rPr lang="en-GB" sz="1900" u="sng" dirty="0" smtClean="0">
                <a:latin typeface="+mj-lt"/>
              </a:rPr>
              <a:t>Two types of reporting;</a:t>
            </a:r>
          </a:p>
          <a:p>
            <a:pPr algn="just"/>
            <a:r>
              <a:rPr lang="en-GB" sz="1900" b="1" dirty="0" smtClean="0">
                <a:latin typeface="+mj-lt"/>
              </a:rPr>
              <a:t>Continuous Reporting</a:t>
            </a:r>
            <a:r>
              <a:rPr lang="en-GB" sz="1900" dirty="0" smtClean="0">
                <a:latin typeface="+mj-lt"/>
              </a:rPr>
              <a:t>: Deliverables</a:t>
            </a:r>
            <a:r>
              <a:rPr lang="en-GB" sz="1900" dirty="0">
                <a:latin typeface="+mj-lt"/>
              </a:rPr>
              <a:t>, </a:t>
            </a:r>
            <a:r>
              <a:rPr lang="en-GB" sz="1900" dirty="0" smtClean="0">
                <a:latin typeface="+mj-lt"/>
              </a:rPr>
              <a:t>Amendments etc</a:t>
            </a:r>
            <a:r>
              <a:rPr lang="en-GB" sz="1900" dirty="0">
                <a:latin typeface="+mj-lt"/>
              </a:rPr>
              <a:t>.</a:t>
            </a:r>
            <a:endParaRPr lang="en-GB" sz="1900" dirty="0" smtClean="0">
              <a:latin typeface="+mj-lt"/>
            </a:endParaRPr>
          </a:p>
          <a:p>
            <a:pPr algn="just"/>
            <a:endParaRPr lang="en-GB" sz="1900" dirty="0" smtClean="0">
              <a:latin typeface="+mj-lt"/>
            </a:endParaRPr>
          </a:p>
          <a:p>
            <a:pPr algn="just"/>
            <a:r>
              <a:rPr lang="en-GB" sz="1900" b="1" dirty="0" smtClean="0">
                <a:latin typeface="+mj-lt"/>
              </a:rPr>
              <a:t>Regular Reporting</a:t>
            </a:r>
            <a:r>
              <a:rPr lang="en-GB" sz="1900" dirty="0">
                <a:latin typeface="+mj-lt"/>
              </a:rPr>
              <a:t>: </a:t>
            </a:r>
            <a:endParaRPr lang="en-GB" sz="1900" dirty="0" smtClean="0">
              <a:latin typeface="+mj-lt"/>
            </a:endParaRPr>
          </a:p>
          <a:p>
            <a:pPr marL="285750" indent="-285750" algn="just">
              <a:buFontTx/>
              <a:buChar char="-"/>
            </a:pPr>
            <a:r>
              <a:rPr lang="en-GB" sz="1900" dirty="0" smtClean="0">
                <a:latin typeface="+mj-lt"/>
              </a:rPr>
              <a:t>Progress report (</a:t>
            </a:r>
            <a:r>
              <a:rPr lang="en-US" sz="1900" dirty="0" smtClean="0">
                <a:latin typeface="+mj-lt"/>
              </a:rPr>
              <a:t>within 30 days after </a:t>
            </a:r>
            <a:r>
              <a:rPr lang="en-US" sz="1900" dirty="0">
                <a:latin typeface="+mj-lt"/>
              </a:rPr>
              <a:t>year </a:t>
            </a:r>
            <a:r>
              <a:rPr lang="en-US" sz="1900" dirty="0" smtClean="0">
                <a:latin typeface="+mj-lt"/>
              </a:rPr>
              <a:t>1,NO financial)</a:t>
            </a:r>
            <a:r>
              <a:rPr lang="en-GB" sz="1900" dirty="0" smtClean="0">
                <a:latin typeface="+mj-lt"/>
              </a:rPr>
              <a:t>, </a:t>
            </a:r>
            <a:endParaRPr lang="en-GB" sz="1900" dirty="0">
              <a:latin typeface="+mj-lt"/>
            </a:endParaRPr>
          </a:p>
          <a:p>
            <a:pPr marL="285750" indent="-285750" algn="just">
              <a:buFontTx/>
              <a:buChar char="-"/>
            </a:pPr>
            <a:r>
              <a:rPr lang="en-GB" sz="1900" dirty="0" smtClean="0">
                <a:latin typeface="+mj-lt"/>
              </a:rPr>
              <a:t>Periodic </a:t>
            </a:r>
            <a:r>
              <a:rPr lang="en-GB" sz="1900" dirty="0">
                <a:latin typeface="+mj-lt"/>
              </a:rPr>
              <a:t>report </a:t>
            </a:r>
            <a:r>
              <a:rPr lang="en-GB" sz="1900" dirty="0" smtClean="0">
                <a:latin typeface="+mj-lt"/>
              </a:rPr>
              <a:t>(</a:t>
            </a:r>
            <a:r>
              <a:rPr lang="en-GB" sz="1900" u="sng" dirty="0" smtClean="0">
                <a:latin typeface="+mj-lt"/>
              </a:rPr>
              <a:t>Technical </a:t>
            </a:r>
            <a:r>
              <a:rPr lang="en-GB" sz="1900" u="sng" dirty="0">
                <a:latin typeface="+mj-lt"/>
              </a:rPr>
              <a:t>report </a:t>
            </a:r>
            <a:r>
              <a:rPr lang="en-US" sz="1900" dirty="0" smtClean="0">
                <a:latin typeface="+mj-lt"/>
              </a:rPr>
              <a:t>overview</a:t>
            </a:r>
            <a:r>
              <a:rPr lang="en-US" sz="1900" dirty="0">
                <a:latin typeface="+mj-lt"/>
              </a:rPr>
              <a:t>: progress, achievements, differences from </a:t>
            </a:r>
            <a:r>
              <a:rPr lang="en-US" sz="1900" dirty="0" smtClean="0">
                <a:latin typeface="+mj-lt"/>
              </a:rPr>
              <a:t>work plan </a:t>
            </a:r>
            <a:r>
              <a:rPr lang="en-GB" sz="1900" dirty="0" smtClean="0">
                <a:latin typeface="+mj-lt"/>
              </a:rPr>
              <a:t>+ Continuous reporting, </a:t>
            </a:r>
            <a:r>
              <a:rPr lang="en-GB" sz="1900" u="sng" dirty="0" smtClean="0">
                <a:latin typeface="+mj-lt"/>
              </a:rPr>
              <a:t>Financial report</a:t>
            </a:r>
            <a:r>
              <a:rPr lang="en-GB" sz="1900" dirty="0">
                <a:latin typeface="+mj-lt"/>
              </a:rPr>
              <a:t> </a:t>
            </a:r>
            <a:r>
              <a:rPr lang="en-GB" sz="1900" dirty="0" smtClean="0">
                <a:latin typeface="+mj-lt"/>
              </a:rPr>
              <a:t>- Individual financial </a:t>
            </a:r>
            <a:r>
              <a:rPr lang="en-GB" sz="1900" dirty="0">
                <a:latin typeface="+mj-lt"/>
              </a:rPr>
              <a:t>statement from each </a:t>
            </a:r>
            <a:r>
              <a:rPr lang="en-GB" sz="1900" dirty="0" smtClean="0">
                <a:latin typeface="+mj-lt"/>
              </a:rPr>
              <a:t>beneficiary </a:t>
            </a:r>
            <a:r>
              <a:rPr lang="en-GB" sz="1900" dirty="0">
                <a:latin typeface="+mj-lt"/>
              </a:rPr>
              <a:t>+ Periodic summary financial </a:t>
            </a:r>
            <a:r>
              <a:rPr lang="en-GB" sz="1900" dirty="0" smtClean="0">
                <a:latin typeface="+mj-lt"/>
              </a:rPr>
              <a:t>statement) </a:t>
            </a:r>
            <a:r>
              <a:rPr lang="en-US" sz="1900" dirty="0" smtClean="0">
                <a:latin typeface="+mj-lt"/>
              </a:rPr>
              <a:t>  ‘’Explanation of use of resources’’</a:t>
            </a:r>
            <a:r>
              <a:rPr lang="en-GB" sz="1900" dirty="0" smtClean="0">
                <a:latin typeface="+mj-lt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en-GB" sz="1900" dirty="0" smtClean="0">
                <a:latin typeface="+mj-lt"/>
              </a:rPr>
              <a:t>Final report (</a:t>
            </a:r>
            <a:r>
              <a:rPr lang="en-US" sz="1900" dirty="0">
                <a:latin typeface="+mj-lt"/>
              </a:rPr>
              <a:t>within 60 days of the end of the final reporting </a:t>
            </a:r>
            <a:r>
              <a:rPr lang="en-US" sz="1900" dirty="0" smtClean="0">
                <a:latin typeface="+mj-lt"/>
              </a:rPr>
              <a:t>period- covers whole project period: </a:t>
            </a:r>
            <a:r>
              <a:rPr lang="en-US" sz="1900" u="sng" dirty="0" smtClean="0">
                <a:latin typeface="+mj-lt"/>
              </a:rPr>
              <a:t>Final technical </a:t>
            </a:r>
            <a:r>
              <a:rPr lang="en-US" sz="1900" u="sng" dirty="0">
                <a:latin typeface="+mj-lt"/>
              </a:rPr>
              <a:t>report</a:t>
            </a:r>
            <a:r>
              <a:rPr lang="en-US" sz="1900" dirty="0">
                <a:latin typeface="+mj-lt"/>
              </a:rPr>
              <a:t> (publishable summary of the entire </a:t>
            </a:r>
            <a:r>
              <a:rPr lang="en-US" sz="1900" dirty="0" smtClean="0">
                <a:latin typeface="+mj-lt"/>
              </a:rPr>
              <a:t>project which includes overview </a:t>
            </a:r>
            <a:r>
              <a:rPr lang="en-US" sz="1900" dirty="0">
                <a:latin typeface="+mj-lt"/>
              </a:rPr>
              <a:t>of the results and their exploitation and </a:t>
            </a:r>
            <a:r>
              <a:rPr lang="en-US" sz="1900" dirty="0" smtClean="0">
                <a:latin typeface="+mj-lt"/>
              </a:rPr>
              <a:t>dissemination, conclusions, socio-economic </a:t>
            </a:r>
            <a:r>
              <a:rPr lang="en-US" sz="1900" dirty="0">
                <a:latin typeface="+mj-lt"/>
              </a:rPr>
              <a:t>impact of the </a:t>
            </a:r>
            <a:r>
              <a:rPr lang="en-US" sz="1900" dirty="0" smtClean="0">
                <a:latin typeface="+mj-lt"/>
              </a:rPr>
              <a:t>project), </a:t>
            </a:r>
            <a:r>
              <a:rPr lang="en-US" sz="1900" u="sng" dirty="0" smtClean="0">
                <a:latin typeface="+mj-lt"/>
              </a:rPr>
              <a:t>Final financial report</a:t>
            </a:r>
            <a:r>
              <a:rPr lang="en-US" sz="1900" dirty="0" smtClean="0">
                <a:latin typeface="+mj-lt"/>
              </a:rPr>
              <a:t>  (final summary financial statement created automatically by the electronic exchange system, consolidating the individual financial statements for all reporting periods) </a:t>
            </a:r>
            <a:endParaRPr lang="el-GR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55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548052" cy="687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7584" y="188640"/>
            <a:ext cx="813690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Reporting (Financial) 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908720"/>
            <a:ext cx="75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Symbol" panose="05050102010706020507" pitchFamily="18" charset="2"/>
              <a:buChar char="®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The Report is structured in Work Packages.</a:t>
            </a:r>
          </a:p>
          <a:p>
            <a:pPr marL="285750" lvl="0" indent="-285750" algn="just">
              <a:buFont typeface="Symbol" panose="05050102010706020507" pitchFamily="18" charset="2"/>
              <a:buChar char="®"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Only electronic </a:t>
            </a:r>
            <a:r>
              <a:rPr lang="en-GB" sz="2000" dirty="0" smtClean="0">
                <a:solidFill>
                  <a:prstClr val="black"/>
                </a:solidFill>
                <a:latin typeface="Calibri"/>
              </a:rPr>
              <a:t>submission</a:t>
            </a:r>
            <a:endParaRPr lang="en-GB" sz="2000" b="1" dirty="0" smtClean="0">
              <a:latin typeface="+mj-lt"/>
            </a:endParaRPr>
          </a:p>
          <a:p>
            <a:pPr algn="ctr"/>
            <a:r>
              <a:rPr lang="en-GB" b="1" dirty="0" smtClean="0">
                <a:latin typeface="+mj-lt"/>
              </a:rPr>
              <a:t>Form C</a:t>
            </a:r>
            <a:r>
              <a:rPr lang="en-GB" dirty="0" smtClean="0">
                <a:latin typeface="+mj-lt"/>
              </a:rPr>
              <a:t> </a:t>
            </a:r>
            <a:endParaRPr lang="en-GB" dirty="0" smtClean="0">
              <a:solidFill>
                <a:srgbClr val="FF0000"/>
              </a:solidFill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endParaRPr lang="el-G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1844824"/>
            <a:ext cx="8424936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88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404036" cy="6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52" y="188640"/>
            <a:ext cx="813690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Reporting </a:t>
            </a:r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(Financial) 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980728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+mj-lt"/>
              </a:rPr>
              <a:t>Form C Contents;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200" dirty="0" smtClean="0">
                <a:latin typeface="+mj-lt"/>
              </a:rPr>
              <a:t>Direct </a:t>
            </a:r>
            <a:r>
              <a:rPr lang="en-US" sz="2200" dirty="0">
                <a:latin typeface="+mj-lt"/>
              </a:rPr>
              <a:t>personnel </a:t>
            </a:r>
            <a:r>
              <a:rPr lang="en-US" sz="2200" dirty="0" smtClean="0">
                <a:latin typeface="+mj-lt"/>
              </a:rPr>
              <a:t>costs/</a:t>
            </a:r>
            <a:r>
              <a:rPr lang="en-GB" sz="2200" dirty="0" smtClean="0">
                <a:latin typeface="+mj-lt"/>
              </a:rPr>
              <a:t>Labour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200" dirty="0" smtClean="0">
                <a:latin typeface="+mj-lt"/>
              </a:rPr>
              <a:t>Other </a:t>
            </a:r>
            <a:r>
              <a:rPr lang="en-US" sz="2200" dirty="0">
                <a:latin typeface="+mj-lt"/>
              </a:rPr>
              <a:t>direct </a:t>
            </a:r>
            <a:r>
              <a:rPr lang="en-US" sz="2200" dirty="0" smtClean="0">
                <a:latin typeface="+mj-lt"/>
              </a:rPr>
              <a:t>costs /</a:t>
            </a:r>
            <a:r>
              <a:rPr lang="en-GB" sz="2200" dirty="0" smtClean="0">
                <a:latin typeface="+mj-lt"/>
              </a:rPr>
              <a:t>Travel, Other</a:t>
            </a:r>
            <a:endParaRPr lang="en-GB" sz="2200" dirty="0">
              <a:latin typeface="+mj-lt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2200" dirty="0" smtClean="0">
                <a:latin typeface="+mj-lt"/>
              </a:rPr>
              <a:t>Direct </a:t>
            </a:r>
            <a:r>
              <a:rPr lang="en-US" sz="2200" dirty="0">
                <a:latin typeface="+mj-lt"/>
              </a:rPr>
              <a:t>costs of </a:t>
            </a:r>
            <a:r>
              <a:rPr lang="en-US" sz="2200" dirty="0" smtClean="0">
                <a:latin typeface="+mj-lt"/>
              </a:rPr>
              <a:t>subcontracting/</a:t>
            </a:r>
            <a:r>
              <a:rPr lang="en-GB" sz="2200" dirty="0" smtClean="0">
                <a:latin typeface="+mj-lt"/>
              </a:rPr>
              <a:t>Subcontract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200" dirty="0" smtClean="0">
                <a:latin typeface="+mj-lt"/>
              </a:rPr>
              <a:t>Indirect costs</a:t>
            </a:r>
          </a:p>
          <a:p>
            <a:endParaRPr lang="en-GB" sz="2200" dirty="0" smtClean="0">
              <a:latin typeface="+mj-lt"/>
            </a:endParaRPr>
          </a:p>
          <a:p>
            <a:r>
              <a:rPr lang="en-US" sz="2200" b="1" u="sng" dirty="0" smtClean="0">
                <a:latin typeface="+mj-lt"/>
              </a:rPr>
              <a:t>Remarks</a:t>
            </a:r>
          </a:p>
          <a:p>
            <a:r>
              <a:rPr lang="en-US" sz="2200" dirty="0" smtClean="0">
                <a:latin typeface="+mj-lt"/>
                <a:sym typeface="Wingdings" panose="05000000000000000000" pitchFamily="2" charset="2"/>
              </a:rPr>
              <a:t></a:t>
            </a:r>
            <a:r>
              <a:rPr lang="en-US" sz="2200" dirty="0" smtClean="0">
                <a:latin typeface="+mj-lt"/>
              </a:rPr>
              <a:t>VAT is not an eligible cost</a:t>
            </a:r>
          </a:p>
          <a:p>
            <a:r>
              <a:rPr lang="en-US" sz="2200" dirty="0" smtClean="0">
                <a:latin typeface="+mj-lt"/>
                <a:sym typeface="Wingdings" panose="05000000000000000000" pitchFamily="2" charset="2"/>
              </a:rPr>
              <a:t></a:t>
            </a:r>
            <a:r>
              <a:rPr lang="en-US" sz="2200" dirty="0" smtClean="0">
                <a:latin typeface="+mj-lt"/>
              </a:rPr>
              <a:t>Unique </a:t>
            </a:r>
            <a:r>
              <a:rPr lang="en-US" sz="2200" dirty="0">
                <a:latin typeface="+mj-lt"/>
              </a:rPr>
              <a:t>flat rate of 25% for </a:t>
            </a:r>
            <a:r>
              <a:rPr lang="en-US" sz="2200" dirty="0" smtClean="0">
                <a:latin typeface="+mj-lt"/>
              </a:rPr>
              <a:t>indirect </a:t>
            </a:r>
            <a:r>
              <a:rPr lang="en-US" sz="2200" dirty="0">
                <a:latin typeface="+mj-lt"/>
              </a:rPr>
              <a:t>costs </a:t>
            </a:r>
            <a:endParaRPr lang="en-US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  <a:sym typeface="Wingdings" panose="05000000000000000000" pitchFamily="2" charset="2"/>
              </a:rPr>
              <a:t>Individual </a:t>
            </a:r>
            <a:r>
              <a:rPr lang="en-US" sz="2200" dirty="0">
                <a:latin typeface="+mj-lt"/>
                <a:sym typeface="Wingdings" panose="05000000000000000000" pitchFamily="2" charset="2"/>
              </a:rPr>
              <a:t>financial statement from each </a:t>
            </a:r>
            <a:r>
              <a:rPr lang="en-US" sz="2200" dirty="0" smtClean="0">
                <a:latin typeface="+mj-lt"/>
                <a:sym typeface="Wingdings" panose="05000000000000000000" pitchFamily="2" charset="2"/>
              </a:rPr>
              <a:t>Beneficiary</a:t>
            </a:r>
          </a:p>
          <a:p>
            <a:endParaRPr lang="en-US" sz="2000" dirty="0" smtClean="0">
              <a:latin typeface="+mj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2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2304082" cy="102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180963"/>
            <a:ext cx="1364586" cy="92927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31640" y="2331661"/>
            <a:ext cx="7272808" cy="1323439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libri"/>
              </a:rPr>
              <a:t>Thank you for your attention!</a:t>
            </a:r>
          </a:p>
          <a:p>
            <a:endParaRPr lang="en-US" sz="4000" b="1" dirty="0" smtClean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81583" y="298099"/>
            <a:ext cx="2024047" cy="6950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80112" y="4857523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accent1"/>
                </a:solidFill>
                <a:latin typeface="+mj-lt"/>
              </a:rPr>
              <a:t>George </a:t>
            </a:r>
            <a:r>
              <a:rPr lang="en-US" sz="2000" b="1" dirty="0" smtClean="0">
                <a:solidFill>
                  <a:schemeClr val="accent1"/>
                </a:solidFill>
                <a:latin typeface="+mj-lt"/>
              </a:rPr>
              <a:t>Bonas</a:t>
            </a:r>
            <a:endParaRPr lang="en-US" sz="2000" b="1" dirty="0">
              <a:solidFill>
                <a:schemeClr val="accent1"/>
              </a:solidFill>
              <a:latin typeface="+mj-lt"/>
            </a:endParaRPr>
          </a:p>
          <a:p>
            <a:pPr algn="r"/>
            <a:r>
              <a:rPr lang="en-US" sz="2000" b="1" dirty="0">
                <a:solidFill>
                  <a:schemeClr val="accent1"/>
                </a:solidFill>
                <a:latin typeface="+mj-lt"/>
              </a:rPr>
              <a:t>Managing Director </a:t>
            </a:r>
          </a:p>
          <a:p>
            <a:pPr algn="r"/>
            <a:r>
              <a:rPr lang="en-US" sz="2000" b="1" dirty="0">
                <a:solidFill>
                  <a:schemeClr val="accent1"/>
                </a:solidFill>
                <a:latin typeface="+mj-lt"/>
              </a:rPr>
              <a:t>CeRISS, Greece</a:t>
            </a:r>
          </a:p>
        </p:txBody>
      </p:sp>
    </p:spTree>
    <p:extLst>
      <p:ext uri="{BB962C8B-B14F-4D97-AF65-F5344CB8AC3E}">
        <p14:creationId xmlns:p14="http://schemas.microsoft.com/office/powerpoint/2010/main" xmlns="" val="29127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332028" cy="591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79712" y="332656"/>
            <a:ext cx="669674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Grant Agreement Preparation Phase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1687" y="2377807"/>
            <a:ext cx="8229600" cy="1555249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accent1">
                  <a:lumMod val="75000"/>
                </a:schemeClr>
              </a:buClr>
              <a:buNone/>
            </a:pPr>
            <a:endParaRPr lang="en-US" sz="2400" dirty="0" smtClean="0">
              <a:solidFill>
                <a:srgbClr val="0070C0"/>
              </a:solidFill>
              <a:latin typeface="Arial Narrow" panose="020B0606020202030204" pitchFamily="34" charset="0"/>
              <a:cs typeface="Aparajita" panose="020B0604020202020204" pitchFamily="34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38993" y="6470291"/>
            <a:ext cx="4482037" cy="365125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2016 </a:t>
            </a:r>
            <a:r>
              <a:rPr lang="en-US" dirty="0">
                <a:solidFill>
                  <a:srgbClr val="0070C0"/>
                </a:solidFill>
              </a:rPr>
              <a:t>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908720"/>
            <a:ext cx="78488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+mj-lt"/>
              </a:rPr>
              <a:t>The importance of Grant Agreement Preparation Phase</a:t>
            </a:r>
            <a:endParaRPr lang="en-US" sz="2400" b="1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"/>
            </a:pPr>
            <a:r>
              <a:rPr lang="en-US" sz="2200" dirty="0" smtClean="0">
                <a:latin typeface="+mj-lt"/>
              </a:rPr>
              <a:t>gather </a:t>
            </a:r>
            <a:r>
              <a:rPr lang="en-US" sz="2200" dirty="0">
                <a:latin typeface="+mj-lt"/>
              </a:rPr>
              <a:t>legal, administrative and financial information from </a:t>
            </a:r>
            <a:r>
              <a:rPr lang="en-US" sz="2200" dirty="0" smtClean="0">
                <a:latin typeface="+mj-lt"/>
              </a:rPr>
              <a:t>all prospective </a:t>
            </a:r>
            <a:r>
              <a:rPr lang="en-US" sz="2200" dirty="0">
                <a:latin typeface="+mj-lt"/>
              </a:rPr>
              <a:t>beneficiary (project participant) </a:t>
            </a:r>
            <a:endParaRPr lang="en-US" sz="22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"/>
            </a:pPr>
            <a:r>
              <a:rPr lang="en-US" sz="2200" dirty="0" smtClean="0">
                <a:latin typeface="+mj-lt"/>
              </a:rPr>
              <a:t>make </a:t>
            </a:r>
            <a:r>
              <a:rPr lang="en-US" sz="2200" dirty="0">
                <a:latin typeface="+mj-lt"/>
              </a:rPr>
              <a:t>sure the </a:t>
            </a:r>
            <a:r>
              <a:rPr lang="en-US" sz="2200" u="sng" dirty="0">
                <a:latin typeface="+mj-lt"/>
              </a:rPr>
              <a:t>Description of the Action </a:t>
            </a:r>
            <a:r>
              <a:rPr lang="en-US" sz="2200" dirty="0">
                <a:latin typeface="+mj-lt"/>
              </a:rPr>
              <a:t>(</a:t>
            </a:r>
            <a:r>
              <a:rPr lang="en-US" sz="2200" dirty="0" err="1">
                <a:latin typeface="+mj-lt"/>
              </a:rPr>
              <a:t>DoA</a:t>
            </a:r>
            <a:r>
              <a:rPr lang="en-US" sz="2200" dirty="0">
                <a:latin typeface="+mj-lt"/>
              </a:rPr>
              <a:t>, Annex 1 to the grant agreement) and the </a:t>
            </a:r>
            <a:r>
              <a:rPr lang="en-US" sz="2200" u="sng" dirty="0">
                <a:latin typeface="+mj-lt"/>
              </a:rPr>
              <a:t>Estimated budget </a:t>
            </a:r>
            <a:r>
              <a:rPr lang="en-US" sz="2200" dirty="0">
                <a:latin typeface="+mj-lt"/>
              </a:rPr>
              <a:t>for the action (Annex 2) match the proposal, any relevant information in the invitation to prepare the grant agreement, </a:t>
            </a:r>
            <a:r>
              <a:rPr lang="en-US" sz="2200" dirty="0" smtClean="0">
                <a:latin typeface="+mj-lt"/>
              </a:rPr>
              <a:t>and the </a:t>
            </a:r>
            <a:r>
              <a:rPr lang="en-US" sz="2200" dirty="0">
                <a:latin typeface="+mj-lt"/>
              </a:rPr>
              <a:t>ethics review report </a:t>
            </a:r>
            <a:r>
              <a:rPr lang="en-US" sz="2200" dirty="0" smtClean="0">
                <a:latin typeface="+mj-lt"/>
              </a:rPr>
              <a:t>or/and </a:t>
            </a:r>
            <a:r>
              <a:rPr lang="en-US" sz="2200" dirty="0">
                <a:latin typeface="+mj-lt"/>
              </a:rPr>
              <a:t>the security scrutiny </a:t>
            </a:r>
            <a:r>
              <a:rPr lang="en-US" sz="2200" dirty="0" smtClean="0">
                <a:latin typeface="+mj-lt"/>
              </a:rPr>
              <a:t>report</a:t>
            </a:r>
          </a:p>
          <a:p>
            <a:pPr marL="285750" indent="-285750" algn="just">
              <a:buFont typeface="Wingdings" panose="05000000000000000000" pitchFamily="2" charset="2"/>
              <a:buChar char=""/>
            </a:pPr>
            <a:r>
              <a:rPr lang="en-US" sz="2200" dirty="0" smtClean="0">
                <a:latin typeface="+mj-lt"/>
              </a:rPr>
              <a:t>establish </a:t>
            </a:r>
            <a:r>
              <a:rPr lang="en-US" sz="2200" u="sng" dirty="0">
                <a:latin typeface="+mj-lt"/>
              </a:rPr>
              <a:t>the key points </a:t>
            </a:r>
            <a:r>
              <a:rPr lang="en-US" sz="2200" dirty="0">
                <a:latin typeface="+mj-lt"/>
              </a:rPr>
              <a:t>of the grant agreement (when the project starts, reporting periods, amount of pre-financing, need for consortium agreement, and, if applicable, ethical issues, third parties linked to the beneficiaries, in-kind contributions provided by third parties, </a:t>
            </a:r>
            <a:r>
              <a:rPr lang="en-US" sz="2200" dirty="0" smtClean="0">
                <a:latin typeface="+mj-lt"/>
              </a:rPr>
              <a:t>subcontracting)</a:t>
            </a:r>
          </a:p>
          <a:p>
            <a:pPr marL="285750" indent="-285750" algn="just">
              <a:buFont typeface="Wingdings" panose="05000000000000000000" pitchFamily="2" charset="2"/>
              <a:buChar char=""/>
            </a:pPr>
            <a:r>
              <a:rPr lang="en-US" sz="2200" dirty="0" smtClean="0">
                <a:latin typeface="+mj-lt"/>
              </a:rPr>
              <a:t>verify the </a:t>
            </a:r>
            <a:r>
              <a:rPr lang="en-US" sz="2200" dirty="0">
                <a:latin typeface="+mj-lt"/>
              </a:rPr>
              <a:t>financial capacity (principally, this concerns certain types of coordinators only, other participants will be check in exceptional </a:t>
            </a:r>
            <a:r>
              <a:rPr lang="en-US" sz="2200" dirty="0" smtClean="0">
                <a:latin typeface="+mj-lt"/>
              </a:rPr>
              <a:t>cases)</a:t>
            </a: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4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8564"/>
            <a:ext cx="1296144" cy="575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67744" y="315363"/>
            <a:ext cx="5688632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Grant Agreement Preparation Phase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1687" y="2377807"/>
            <a:ext cx="8229600" cy="1555249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accent1">
                  <a:lumMod val="75000"/>
                </a:schemeClr>
              </a:buClr>
              <a:buNone/>
            </a:pPr>
            <a:endParaRPr lang="en-US" sz="2400" dirty="0" smtClean="0">
              <a:solidFill>
                <a:srgbClr val="0070C0"/>
              </a:solidFill>
              <a:latin typeface="Arial Narrow" panose="020B0606020202030204" pitchFamily="34" charset="0"/>
              <a:cs typeface="Aparajita" panose="020B0604020202020204" pitchFamily="34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878324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+mj-lt"/>
              </a:rPr>
              <a:t>When </a:t>
            </a:r>
            <a:r>
              <a:rPr lang="en-US" sz="2000" dirty="0">
                <a:latin typeface="+mj-lt"/>
              </a:rPr>
              <a:t>a H2020 proposal is </a:t>
            </a:r>
            <a:r>
              <a:rPr lang="en-US" sz="2000" dirty="0" smtClean="0">
                <a:latin typeface="+mj-lt"/>
              </a:rPr>
              <a:t>successful..</a:t>
            </a:r>
          </a:p>
          <a:p>
            <a:pPr algn="just"/>
            <a:r>
              <a:rPr lang="en-US" sz="2000" dirty="0" smtClean="0">
                <a:latin typeface="+mj-lt"/>
              </a:rPr>
              <a:t>-The Coordinator </a:t>
            </a:r>
            <a:r>
              <a:rPr lang="en-US" sz="2000" dirty="0">
                <a:latin typeface="+mj-lt"/>
              </a:rPr>
              <a:t>of the consortium receives the 'Evaluation Summary </a:t>
            </a:r>
            <a:r>
              <a:rPr lang="en-US" sz="2000" dirty="0" smtClean="0">
                <a:latin typeface="+mj-lt"/>
              </a:rPr>
              <a:t>Report‘ and the Letter</a:t>
            </a:r>
            <a:r>
              <a:rPr lang="en-US" sz="2000" dirty="0">
                <a:latin typeface="+mj-lt"/>
              </a:rPr>
              <a:t>/ </a:t>
            </a:r>
            <a:r>
              <a:rPr lang="en-US" sz="2000" dirty="0" smtClean="0">
                <a:latin typeface="+mj-lt"/>
              </a:rPr>
              <a:t>Invitation </a:t>
            </a:r>
            <a:r>
              <a:rPr lang="en-US" sz="2000" dirty="0">
                <a:latin typeface="+mj-lt"/>
              </a:rPr>
              <a:t>for the grant preparation </a:t>
            </a:r>
            <a:r>
              <a:rPr lang="en-US" sz="2000" dirty="0" smtClean="0">
                <a:latin typeface="+mj-lt"/>
              </a:rPr>
              <a:t>phase.</a:t>
            </a:r>
          </a:p>
          <a:p>
            <a:pPr algn="just"/>
            <a:r>
              <a:rPr lang="en-US" sz="2000" dirty="0">
                <a:latin typeface="+mj-lt"/>
              </a:rPr>
              <a:t>-</a:t>
            </a:r>
            <a:r>
              <a:rPr lang="en-US" sz="2000" dirty="0" smtClean="0">
                <a:latin typeface="+mj-lt"/>
              </a:rPr>
              <a:t>An </a:t>
            </a:r>
            <a:r>
              <a:rPr lang="en-US" sz="2000" dirty="0">
                <a:latin typeface="+mj-lt"/>
              </a:rPr>
              <a:t>EC Project Officer </a:t>
            </a:r>
            <a:r>
              <a:rPr lang="en-US" sz="2000" dirty="0" smtClean="0">
                <a:latin typeface="+mj-lt"/>
              </a:rPr>
              <a:t>is assigned </a:t>
            </a:r>
            <a:r>
              <a:rPr lang="en-US" sz="2000" dirty="0">
                <a:latin typeface="+mj-lt"/>
              </a:rPr>
              <a:t>to be responsible for the preparation </a:t>
            </a:r>
            <a:r>
              <a:rPr lang="en-US" sz="2000" dirty="0" smtClean="0">
                <a:latin typeface="+mj-lt"/>
              </a:rPr>
              <a:t>phase</a:t>
            </a:r>
          </a:p>
          <a:p>
            <a:pPr algn="just"/>
            <a:endParaRPr lang="en-US" sz="2000" dirty="0">
              <a:latin typeface="+mj-lt"/>
            </a:endParaRPr>
          </a:p>
          <a:p>
            <a:pPr marL="285750" indent="-285750" algn="just">
              <a:buFont typeface="Wingdings 3" panose="05040102010807070707" pitchFamily="18" charset="2"/>
              <a:buChar char="à"/>
            </a:pPr>
            <a:r>
              <a:rPr lang="en-US" sz="2000" b="1" u="sng" dirty="0" smtClean="0">
                <a:latin typeface="+mj-lt"/>
              </a:rPr>
              <a:t>3 </a:t>
            </a:r>
            <a:r>
              <a:rPr lang="en-US" sz="2000" b="1" u="sng" dirty="0">
                <a:latin typeface="+mj-lt"/>
              </a:rPr>
              <a:t>weeks after</a:t>
            </a:r>
            <a:r>
              <a:rPr lang="en-US" sz="2000" dirty="0">
                <a:latin typeface="+mj-lt"/>
              </a:rPr>
              <a:t>: deadline for the submission of the grant agreement data, including annexes. The </a:t>
            </a:r>
            <a:r>
              <a:rPr lang="en-US" sz="2000" dirty="0" smtClean="0">
                <a:latin typeface="+mj-lt"/>
              </a:rPr>
              <a:t>Coordinator </a:t>
            </a:r>
            <a:r>
              <a:rPr lang="en-US" sz="2000" dirty="0">
                <a:latin typeface="+mj-lt"/>
              </a:rPr>
              <a:t>needs to indicate changes/amendments, if any, in the future Description of the Action (Annex 1 of the future Grant Agreement) and justify the reason(s). </a:t>
            </a:r>
          </a:p>
          <a:p>
            <a:pPr marL="285750" indent="-285750" algn="just">
              <a:buFont typeface="Wingdings 3" panose="05040102010807070707" pitchFamily="18" charset="2"/>
              <a:buChar char="à"/>
            </a:pPr>
            <a:r>
              <a:rPr lang="en-US" sz="2000" b="1" u="sng" dirty="0">
                <a:latin typeface="+mj-lt"/>
              </a:rPr>
              <a:t>5 weeks after: </a:t>
            </a:r>
            <a:r>
              <a:rPr lang="en-US" sz="2000" dirty="0">
                <a:latin typeface="+mj-lt"/>
              </a:rPr>
              <a:t>Following the assessment of the submitted version of the grant agreement </a:t>
            </a:r>
            <a:r>
              <a:rPr lang="en-US" sz="2000" dirty="0" smtClean="0">
                <a:latin typeface="+mj-lt"/>
              </a:rPr>
              <a:t>data (by the EC PO), Coordinator </a:t>
            </a:r>
            <a:r>
              <a:rPr lang="en-US" sz="2000" dirty="0">
                <a:latin typeface="+mj-lt"/>
              </a:rPr>
              <a:t>will have to submit the </a:t>
            </a:r>
            <a:r>
              <a:rPr lang="en-US" sz="2000" u="sng" dirty="0">
                <a:latin typeface="+mj-lt"/>
              </a:rPr>
              <a:t>final version </a:t>
            </a:r>
            <a:r>
              <a:rPr lang="en-US" sz="2000" dirty="0">
                <a:latin typeface="+mj-lt"/>
              </a:rPr>
              <a:t>taking into consideration all requirements highlighted by the Project Officer.</a:t>
            </a:r>
          </a:p>
          <a:p>
            <a:pPr marL="285750" indent="-285750" algn="just">
              <a:buFont typeface="Wingdings 3" panose="05040102010807070707" pitchFamily="18" charset="2"/>
              <a:buChar char="à"/>
            </a:pPr>
            <a:r>
              <a:rPr lang="en-US" sz="2000" b="1" u="sng" dirty="0" smtClean="0">
                <a:latin typeface="+mj-lt"/>
              </a:rPr>
              <a:t>6 </a:t>
            </a:r>
            <a:r>
              <a:rPr lang="en-US" sz="2000" b="1" u="sng" dirty="0">
                <a:latin typeface="+mj-lt"/>
              </a:rPr>
              <a:t>weeks </a:t>
            </a:r>
            <a:r>
              <a:rPr lang="en-US" sz="2000" b="1" u="sng" dirty="0" smtClean="0">
                <a:latin typeface="+mj-lt"/>
              </a:rPr>
              <a:t>after:</a:t>
            </a:r>
            <a:r>
              <a:rPr lang="en-US" sz="2000" dirty="0" smtClean="0">
                <a:latin typeface="+mj-lt"/>
              </a:rPr>
              <a:t> deadline </a:t>
            </a:r>
            <a:r>
              <a:rPr lang="en-US" sz="2000" dirty="0">
                <a:latin typeface="+mj-lt"/>
              </a:rPr>
              <a:t>for the electronic signature of the participants’ </a:t>
            </a:r>
            <a:r>
              <a:rPr lang="en-US" sz="2000" u="sng" dirty="0">
                <a:latin typeface="+mj-lt"/>
              </a:rPr>
              <a:t>declarations of honour</a:t>
            </a:r>
            <a:r>
              <a:rPr lang="en-US" sz="2000" dirty="0" smtClean="0">
                <a:latin typeface="+mj-lt"/>
              </a:rPr>
              <a:t>.</a:t>
            </a:r>
          </a:p>
          <a:p>
            <a:pPr marL="285750" indent="-285750" algn="just">
              <a:buFont typeface="Wingdings 3" panose="05040102010807070707" pitchFamily="18" charset="2"/>
              <a:buChar char="à"/>
            </a:pPr>
            <a:r>
              <a:rPr lang="en-US" sz="2000" b="1" u="sng" dirty="0" smtClean="0">
                <a:solidFill>
                  <a:prstClr val="black"/>
                </a:solidFill>
                <a:latin typeface="Calibri"/>
              </a:rPr>
              <a:t>7 </a:t>
            </a:r>
            <a:r>
              <a:rPr lang="en-US" sz="2000" b="1" u="sng" dirty="0">
                <a:solidFill>
                  <a:prstClr val="black"/>
                </a:solidFill>
                <a:latin typeface="Calibri"/>
              </a:rPr>
              <a:t>weeks </a:t>
            </a:r>
            <a:r>
              <a:rPr lang="en-US" sz="2000" b="1" u="sng" dirty="0" smtClean="0">
                <a:solidFill>
                  <a:prstClr val="black"/>
                </a:solidFill>
                <a:latin typeface="Calibri"/>
              </a:rPr>
              <a:t>after: </a:t>
            </a:r>
            <a:r>
              <a:rPr lang="en-US" sz="2000" dirty="0" smtClean="0">
                <a:latin typeface="+mj-lt"/>
              </a:rPr>
              <a:t>deadline </a:t>
            </a:r>
            <a:r>
              <a:rPr lang="en-US" sz="2000" dirty="0">
                <a:latin typeface="+mj-lt"/>
              </a:rPr>
              <a:t>for all consortium partners (LEAR) to electronically sign the </a:t>
            </a:r>
            <a:r>
              <a:rPr lang="en-US" sz="2000" u="sng" dirty="0">
                <a:latin typeface="+mj-lt"/>
              </a:rPr>
              <a:t>grant agreement</a:t>
            </a:r>
            <a:r>
              <a:rPr lang="en-US" sz="2000" dirty="0">
                <a:latin typeface="+mj-lt"/>
              </a:rPr>
              <a:t> on behalf of their entity</a:t>
            </a:r>
            <a:r>
              <a:rPr lang="en-US" sz="2000" dirty="0" smtClean="0">
                <a:latin typeface="+mj-lt"/>
              </a:rPr>
              <a:t>.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3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8564"/>
            <a:ext cx="1440160" cy="63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11760" y="260648"/>
            <a:ext cx="5688632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Grant Agreement Preparation Phase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1687" y="2377807"/>
            <a:ext cx="8229600" cy="1555249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accent1">
                  <a:lumMod val="75000"/>
                </a:schemeClr>
              </a:buClr>
              <a:buNone/>
            </a:pPr>
            <a:endParaRPr lang="en-US" sz="2400" dirty="0" smtClean="0">
              <a:solidFill>
                <a:srgbClr val="0070C0"/>
              </a:solidFill>
              <a:latin typeface="Arial Narrow" panose="020B0606020202030204" pitchFamily="34" charset="0"/>
              <a:cs typeface="Aparajita" panose="020B0604020202020204" pitchFamily="34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980729"/>
            <a:ext cx="8424936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21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512169" cy="67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7784" y="188640"/>
            <a:ext cx="561662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Grant Agreement Preparation Phase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1687" y="2377807"/>
            <a:ext cx="8229600" cy="1555249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accent1">
                  <a:lumMod val="75000"/>
                </a:schemeClr>
              </a:buClr>
              <a:buNone/>
            </a:pPr>
            <a:endParaRPr lang="en-US" sz="2400" dirty="0" smtClean="0">
              <a:solidFill>
                <a:srgbClr val="0070C0"/>
              </a:solidFill>
              <a:latin typeface="Arial Narrow" panose="020B0606020202030204" pitchFamily="34" charset="0"/>
              <a:cs typeface="Aparajita" panose="020B0604020202020204" pitchFamily="34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1124744"/>
            <a:ext cx="792088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Remarks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+mj-lt"/>
              </a:rPr>
              <a:t>Failure </a:t>
            </a:r>
            <a:r>
              <a:rPr lang="en-US" sz="2200" dirty="0">
                <a:latin typeface="+mj-lt"/>
              </a:rPr>
              <a:t>to respect the </a:t>
            </a:r>
            <a:r>
              <a:rPr lang="en-US" sz="2200" u="sng" dirty="0">
                <a:latin typeface="+mj-lt"/>
              </a:rPr>
              <a:t>deadlines</a:t>
            </a:r>
            <a:r>
              <a:rPr lang="en-US" sz="2200" dirty="0">
                <a:latin typeface="+mj-lt"/>
              </a:rPr>
              <a:t> indicated </a:t>
            </a:r>
            <a:r>
              <a:rPr lang="en-US" sz="2200" dirty="0" smtClean="0">
                <a:latin typeface="+mj-lt"/>
              </a:rPr>
              <a:t>will </a:t>
            </a:r>
            <a:r>
              <a:rPr lang="en-US" sz="2200" dirty="0">
                <a:latin typeface="+mj-lt"/>
              </a:rPr>
              <a:t>be considered as a wish not to enter into, or continue with, the grant preparation and, therefore, to withdraw your </a:t>
            </a:r>
            <a:r>
              <a:rPr lang="en-US" sz="2200" dirty="0" smtClean="0">
                <a:latin typeface="+mj-lt"/>
              </a:rPr>
              <a:t>proposal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+mj-lt"/>
              </a:rPr>
              <a:t>The </a:t>
            </a:r>
            <a:r>
              <a:rPr lang="en-US" sz="2200" dirty="0">
                <a:latin typeface="+mj-lt"/>
              </a:rPr>
              <a:t>entire grant preparation process, including communication with the Commission and the subsequent signature of the Grant Agreement , shall be carried out EXCLUSIVELY through the Participant Portal Grant Management Service (PP GMS</a:t>
            </a:r>
            <a:r>
              <a:rPr lang="en-US" sz="2200" dirty="0" smtClean="0">
                <a:latin typeface="+mj-lt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+mj-lt"/>
              </a:rPr>
              <a:t>Some </a:t>
            </a:r>
            <a:r>
              <a:rPr lang="en-US" sz="2200" dirty="0">
                <a:latin typeface="+mj-lt"/>
              </a:rPr>
              <a:t>information related to the legal and financial status of participants is </a:t>
            </a:r>
            <a:r>
              <a:rPr lang="en-US" sz="2200" u="sng" dirty="0">
                <a:latin typeface="+mj-lt"/>
              </a:rPr>
              <a:t>read-only </a:t>
            </a:r>
            <a:r>
              <a:rPr lang="en-US" sz="2200" dirty="0">
                <a:latin typeface="+mj-lt"/>
              </a:rPr>
              <a:t>and may only be updated by the Legal Entity Appointed Representative (LEAR) of the concerned entity (E.g. Declaration of honour, signature of grant </a:t>
            </a:r>
            <a:r>
              <a:rPr lang="en-US" sz="2200" dirty="0" smtClean="0">
                <a:latin typeface="+mj-lt"/>
              </a:rPr>
              <a:t>agreement)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+mj-lt"/>
              </a:rPr>
              <a:t>Further information: H2020 </a:t>
            </a:r>
            <a:r>
              <a:rPr lang="en-US" sz="2200" dirty="0">
                <a:latin typeface="+mj-lt"/>
              </a:rPr>
              <a:t>Online Manual on the Participant Portal</a:t>
            </a:r>
          </a:p>
        </p:txBody>
      </p:sp>
    </p:spTree>
    <p:extLst>
      <p:ext uri="{BB962C8B-B14F-4D97-AF65-F5344CB8AC3E}">
        <p14:creationId xmlns:p14="http://schemas.microsoft.com/office/powerpoint/2010/main" xmlns="" val="302607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540282" cy="68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55776" y="260648"/>
            <a:ext cx="561662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Grant Agreement Preparation Phase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1687" y="2377807"/>
            <a:ext cx="8229600" cy="1555249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accent1">
                  <a:lumMod val="75000"/>
                </a:schemeClr>
              </a:buClr>
              <a:buNone/>
            </a:pPr>
            <a:endParaRPr lang="en-US" sz="2400" dirty="0" smtClean="0">
              <a:solidFill>
                <a:srgbClr val="0070C0"/>
              </a:solidFill>
              <a:latin typeface="Arial Narrow" panose="020B0606020202030204" pitchFamily="34" charset="0"/>
              <a:cs typeface="Aparajita" panose="020B0604020202020204" pitchFamily="34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1124744"/>
            <a:ext cx="765219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+mj-lt"/>
              </a:rPr>
              <a:t>Important </a:t>
            </a:r>
            <a:r>
              <a:rPr lang="en-GB" sz="2400" b="1" dirty="0" smtClean="0">
                <a:latin typeface="+mj-lt"/>
              </a:rPr>
              <a:t>“</a:t>
            </a:r>
            <a:r>
              <a:rPr lang="en-GB" sz="2400" b="1" dirty="0" smtClean="0">
                <a:latin typeface="+mj-lt"/>
              </a:rPr>
              <a:t>Roles” </a:t>
            </a:r>
            <a:r>
              <a:rPr lang="en-US" sz="2400" b="1" dirty="0">
                <a:latin typeface="+mj-lt"/>
              </a:rPr>
              <a:t>and </a:t>
            </a:r>
            <a:r>
              <a:rPr lang="en-US" sz="2400" b="1" dirty="0" smtClean="0">
                <a:latin typeface="+mj-lt"/>
              </a:rPr>
              <a:t>Participant Portal User Rights </a:t>
            </a:r>
            <a:r>
              <a:rPr lang="en-GB" sz="2400" b="1" dirty="0" smtClean="0">
                <a:latin typeface="+mj-lt"/>
              </a:rPr>
              <a:t>for the Grant Agreement Preparation Phase;</a:t>
            </a:r>
          </a:p>
          <a:p>
            <a:endParaRPr lang="en-GB" sz="900" b="1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200" dirty="0" smtClean="0">
                <a:latin typeface="+mj-lt"/>
              </a:rPr>
              <a:t>For </a:t>
            </a:r>
            <a:r>
              <a:rPr lang="en-GB" sz="2200" dirty="0">
                <a:latin typeface="+mj-lt"/>
              </a:rPr>
              <a:t>the </a:t>
            </a:r>
            <a:r>
              <a:rPr lang="en-GB" sz="2200" dirty="0" smtClean="0">
                <a:latin typeface="+mj-lt"/>
              </a:rPr>
              <a:t>coordinating organisation:</a:t>
            </a:r>
          </a:p>
          <a:p>
            <a:pPr indent="271463"/>
            <a:r>
              <a:rPr lang="en-GB" sz="2200" dirty="0" smtClean="0">
                <a:latin typeface="+mj-lt"/>
              </a:rPr>
              <a:t>- Primary </a:t>
            </a:r>
            <a:r>
              <a:rPr lang="en-GB" sz="2200" dirty="0">
                <a:latin typeface="+mj-lt"/>
              </a:rPr>
              <a:t>coordinator contact </a:t>
            </a:r>
            <a:r>
              <a:rPr lang="en-GB" sz="2200" dirty="0" smtClean="0">
                <a:latin typeface="+mj-lt"/>
              </a:rPr>
              <a:t>(</a:t>
            </a:r>
            <a:r>
              <a:rPr lang="en-GB" sz="2200" dirty="0" err="1" smtClean="0">
                <a:latin typeface="+mj-lt"/>
              </a:rPr>
              <a:t>PCoCo</a:t>
            </a:r>
            <a:r>
              <a:rPr lang="en-GB" sz="2200" dirty="0">
                <a:latin typeface="+mj-lt"/>
              </a:rPr>
              <a:t>)</a:t>
            </a:r>
          </a:p>
          <a:p>
            <a:pPr indent="271463"/>
            <a:r>
              <a:rPr lang="en-GB" sz="2200" dirty="0" smtClean="0">
                <a:latin typeface="+mj-lt"/>
              </a:rPr>
              <a:t>- Legal </a:t>
            </a:r>
            <a:r>
              <a:rPr lang="en-GB" sz="2200" dirty="0">
                <a:latin typeface="+mj-lt"/>
              </a:rPr>
              <a:t>entity appointed representative (LEAR</a:t>
            </a:r>
            <a:r>
              <a:rPr lang="en-GB" sz="2200" dirty="0" smtClean="0">
                <a:latin typeface="+mj-lt"/>
              </a:rPr>
              <a:t>)</a:t>
            </a:r>
          </a:p>
          <a:p>
            <a:pPr indent="271463"/>
            <a:r>
              <a:rPr lang="en-GB" sz="2200" dirty="0" smtClean="0">
                <a:latin typeface="+mj-lt"/>
              </a:rPr>
              <a:t>- Project Legal </a:t>
            </a:r>
            <a:r>
              <a:rPr lang="en-GB" sz="2200" dirty="0">
                <a:latin typeface="+mj-lt"/>
              </a:rPr>
              <a:t>signatory </a:t>
            </a:r>
            <a:r>
              <a:rPr lang="en-GB" sz="2200" dirty="0" smtClean="0">
                <a:latin typeface="+mj-lt"/>
              </a:rPr>
              <a:t>(PLSIGN)</a:t>
            </a:r>
          </a:p>
          <a:p>
            <a:endParaRPr lang="en-GB" sz="22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200" dirty="0">
                <a:latin typeface="+mj-lt"/>
              </a:rPr>
              <a:t>For other beneficiaries</a:t>
            </a:r>
            <a:r>
              <a:rPr lang="en-GB" sz="2200" dirty="0" smtClean="0">
                <a:latin typeface="+mj-lt"/>
              </a:rPr>
              <a:t>:</a:t>
            </a:r>
          </a:p>
          <a:p>
            <a:pPr indent="271463"/>
            <a:r>
              <a:rPr lang="en-GB" sz="2200" dirty="0" smtClean="0">
                <a:latin typeface="+mj-lt"/>
              </a:rPr>
              <a:t>- Participant </a:t>
            </a:r>
            <a:r>
              <a:rPr lang="en-GB" sz="2200" dirty="0">
                <a:latin typeface="+mj-lt"/>
              </a:rPr>
              <a:t>contact (</a:t>
            </a:r>
            <a:r>
              <a:rPr lang="en-GB" sz="2200" dirty="0" err="1">
                <a:latin typeface="+mj-lt"/>
              </a:rPr>
              <a:t>PaCo</a:t>
            </a:r>
            <a:r>
              <a:rPr lang="en-GB" sz="2200" dirty="0">
                <a:latin typeface="+mj-lt"/>
              </a:rPr>
              <a:t>)</a:t>
            </a:r>
          </a:p>
          <a:p>
            <a:pPr indent="271463"/>
            <a:r>
              <a:rPr lang="en-GB" sz="2200" dirty="0" smtClean="0">
                <a:latin typeface="+mj-lt"/>
              </a:rPr>
              <a:t>- Legal </a:t>
            </a:r>
            <a:r>
              <a:rPr lang="en-GB" sz="2200" dirty="0">
                <a:latin typeface="+mj-lt"/>
              </a:rPr>
              <a:t>entity appointed representative (LEAR)</a:t>
            </a:r>
          </a:p>
          <a:p>
            <a:pPr indent="271463"/>
            <a:r>
              <a:rPr lang="en-GB" sz="2200" dirty="0" smtClean="0">
                <a:latin typeface="+mj-lt"/>
              </a:rPr>
              <a:t>- Project Legal </a:t>
            </a:r>
            <a:r>
              <a:rPr lang="en-GB" sz="2200" dirty="0">
                <a:latin typeface="+mj-lt"/>
              </a:rPr>
              <a:t>Signatory </a:t>
            </a:r>
            <a:r>
              <a:rPr lang="en-GB" sz="2200" dirty="0" smtClean="0">
                <a:latin typeface="+mj-lt"/>
              </a:rPr>
              <a:t>(PLSIGN</a:t>
            </a:r>
            <a:r>
              <a:rPr lang="en-GB" sz="2200" dirty="0">
                <a:latin typeface="+mj-lt"/>
              </a:rPr>
              <a:t>)</a:t>
            </a:r>
            <a:endParaRPr lang="en-GB" sz="22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65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332028" cy="591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71800" y="188640"/>
            <a:ext cx="4427347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Coordination of Consortium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340768"/>
            <a:ext cx="82089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+mj-lt"/>
              </a:rPr>
              <a:t>The </a:t>
            </a:r>
            <a:r>
              <a:rPr lang="en-US" sz="2400" b="1" dirty="0" smtClean="0">
                <a:latin typeface="+mj-lt"/>
              </a:rPr>
              <a:t>Coordinator </a:t>
            </a:r>
            <a:r>
              <a:rPr lang="en-US" sz="2400" b="1" dirty="0">
                <a:latin typeface="+mj-lt"/>
              </a:rPr>
              <a:t>of a </a:t>
            </a:r>
            <a:r>
              <a:rPr lang="en-US" sz="2400" b="1" dirty="0" smtClean="0">
                <a:latin typeface="+mj-lt"/>
              </a:rPr>
              <a:t>Consortium </a:t>
            </a:r>
            <a:r>
              <a:rPr lang="en-US" sz="2400" dirty="0" smtClean="0">
                <a:latin typeface="+mj-lt"/>
              </a:rPr>
              <a:t>: submits </a:t>
            </a:r>
            <a:r>
              <a:rPr lang="en-US" sz="2400" dirty="0">
                <a:latin typeface="+mj-lt"/>
              </a:rPr>
              <a:t>the </a:t>
            </a:r>
            <a:r>
              <a:rPr lang="en-US" sz="2400" dirty="0" smtClean="0">
                <a:latin typeface="+mj-lt"/>
              </a:rPr>
              <a:t>proposal </a:t>
            </a:r>
            <a:r>
              <a:rPr lang="en-US" sz="2400" dirty="0">
                <a:latin typeface="+mj-lt"/>
              </a:rPr>
              <a:t>in the name of </a:t>
            </a:r>
            <a:r>
              <a:rPr lang="en-US" sz="2400" dirty="0" smtClean="0">
                <a:latin typeface="+mj-lt"/>
              </a:rPr>
              <a:t>the consortium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Possible distinction: Scientific </a:t>
            </a:r>
            <a:r>
              <a:rPr lang="en-US" sz="2400" dirty="0">
                <a:latin typeface="+mj-lt"/>
              </a:rPr>
              <a:t>and </a:t>
            </a:r>
            <a:r>
              <a:rPr lang="en-US" sz="2400" dirty="0" smtClean="0">
                <a:latin typeface="+mj-lt"/>
              </a:rPr>
              <a:t>Administrative/Financial Coordinator.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Main roles in </a:t>
            </a:r>
            <a:r>
              <a:rPr lang="en-US" sz="2400" dirty="0">
                <a:latin typeface="+mj-lt"/>
              </a:rPr>
              <a:t>the name of the </a:t>
            </a:r>
            <a:r>
              <a:rPr lang="en-US" sz="2400" dirty="0" smtClean="0">
                <a:latin typeface="+mj-lt"/>
              </a:rPr>
              <a:t>consortium;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+mj-lt"/>
              </a:rPr>
              <a:t>Grant agreement </a:t>
            </a:r>
            <a:r>
              <a:rPr lang="en-US" sz="2400" dirty="0">
                <a:latin typeface="+mj-lt"/>
              </a:rPr>
              <a:t>preparation </a:t>
            </a:r>
            <a:endParaRPr lang="en-US" sz="24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+mj-lt"/>
              </a:rPr>
              <a:t>Overall </a:t>
            </a:r>
            <a:r>
              <a:rPr lang="en-US" sz="2400" dirty="0">
                <a:latin typeface="+mj-lt"/>
              </a:rPr>
              <a:t>Project </a:t>
            </a:r>
            <a:r>
              <a:rPr lang="en-US" sz="2400" dirty="0" smtClean="0">
                <a:latin typeface="+mj-lt"/>
              </a:rPr>
              <a:t>Management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+mj-lt"/>
              </a:rPr>
              <a:t>Read-write-submit </a:t>
            </a:r>
            <a:r>
              <a:rPr lang="en-US" sz="2400" dirty="0">
                <a:latin typeface="+mj-lt"/>
              </a:rPr>
              <a:t>rights to information, documents and </a:t>
            </a:r>
            <a:r>
              <a:rPr lang="en-US" sz="2400" dirty="0" smtClean="0">
                <a:latin typeface="+mj-lt"/>
              </a:rPr>
              <a:t>forms in the PP.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+mj-lt"/>
              </a:rPr>
              <a:t>Monitoring of the project`s implementation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+mj-lt"/>
              </a:rPr>
              <a:t>Contact </a:t>
            </a:r>
            <a:r>
              <a:rPr lang="en-US" sz="2400" dirty="0">
                <a:latin typeface="+mj-lt"/>
              </a:rPr>
              <a:t>with the European </a:t>
            </a:r>
            <a:r>
              <a:rPr lang="en-US" sz="2400" dirty="0" smtClean="0">
                <a:latin typeface="+mj-lt"/>
              </a:rPr>
              <a:t>Commission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97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7096" y="188640"/>
            <a:ext cx="813690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Work Package/Task Management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980728"/>
            <a:ext cx="8153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800" dirty="0" smtClean="0">
                <a:latin typeface="+mj-lt"/>
              </a:rPr>
              <a:t>GANTT CHART</a:t>
            </a:r>
            <a:endParaRPr lang="en-US" sz="28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6229089"/>
              </p:ext>
            </p:extLst>
          </p:nvPr>
        </p:nvGraphicFramePr>
        <p:xfrm>
          <a:off x="251520" y="1484784"/>
          <a:ext cx="8460820" cy="4752528"/>
        </p:xfrm>
        <a:graphic>
          <a:graphicData uri="http://schemas.openxmlformats.org/presentationml/2006/ole">
            <p:oleObj spid="_x0000_s1048" name="Worksheet" r:id="rId4" imgW="13668457" imgH="4810050" progId="Excel.Sheet.12">
              <p:embed/>
            </p:oleObj>
          </a:graphicData>
        </a:graphic>
      </p:graphicFrame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476044" cy="655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936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3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-6350" ty="0" sx="100000" sy="100000" flip="none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60" y="152942"/>
            <a:ext cx="1476044" cy="655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67744" y="6498803"/>
            <a:ext cx="4482037" cy="365125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2016 Annual Event ‘’H2020 NCPs Training</a:t>
            </a:r>
            <a:r>
              <a:rPr lang="en-US" dirty="0" smtClean="0">
                <a:solidFill>
                  <a:srgbClr val="0070C0"/>
                </a:solidFill>
              </a:rPr>
              <a:t>’’, Kiev, 16-17 March 2016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7096" y="188640"/>
            <a:ext cx="8136904" cy="523220"/>
          </a:xfrm>
          <a:prstGeom prst="rect">
            <a:avLst/>
          </a:prstGeom>
          <a:effectLst>
            <a:softEdge rad="12700"/>
          </a:effectLst>
        </p:spPr>
        <p:txBody>
          <a:bodyPr wrap="square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Work Package/Task Management</a:t>
            </a:r>
            <a:endParaRPr lang="en-US" sz="2800" b="1" u="sng" dirty="0" smtClean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908720"/>
            <a:ext cx="8153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800" dirty="0">
                <a:latin typeface="+mj-lt"/>
              </a:rPr>
              <a:t>PERTT GRAPH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971277"/>
            <a:ext cx="7122257" cy="36899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1484784"/>
            <a:ext cx="8348288" cy="432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5773676"/>
            <a:ext cx="8208911" cy="39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01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3301</TotalTime>
  <Words>1384</Words>
  <Application>Microsoft Office PowerPoint</Application>
  <PresentationFormat>On-screen Show (4:3)</PresentationFormat>
  <Paragraphs>142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Flow</vt:lpstr>
      <vt:lpstr>Worksheet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bi-regional platform on R&amp;I IncoNet EaP</dc:title>
  <dc:creator>gB</dc:creator>
  <cp:lastModifiedBy>anastasie</cp:lastModifiedBy>
  <cp:revision>244</cp:revision>
  <cp:lastPrinted>2014-04-07T09:03:00Z</cp:lastPrinted>
  <dcterms:created xsi:type="dcterms:W3CDTF">2013-11-12T17:48:12Z</dcterms:created>
  <dcterms:modified xsi:type="dcterms:W3CDTF">2016-03-13T20:16:04Z</dcterms:modified>
</cp:coreProperties>
</file>