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70" r:id="rId9"/>
    <p:sldId id="259" r:id="rId10"/>
    <p:sldId id="261" r:id="rId11"/>
    <p:sldId id="262" r:id="rId12"/>
    <p:sldId id="266" r:id="rId13"/>
    <p:sldId id="267" r:id="rId14"/>
    <p:sldId id="272" r:id="rId15"/>
    <p:sldId id="271" r:id="rId16"/>
    <p:sldId id="269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9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0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1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6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9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5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0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9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7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9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4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02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E5A20-0F98-40A0-9EA9-8425CF893666}" type="datetimeFigureOut">
              <a:rPr lang="en-US" smtClean="0"/>
              <a:t>25/03/2026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D9C25-94DF-4D50-AEBF-34DF131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65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cs@rustaveli.org.g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046" y="4117692"/>
            <a:ext cx="3069771" cy="23023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5907" y="2326987"/>
            <a:ext cx="9144000" cy="1902835"/>
          </a:xfrm>
        </p:spPr>
        <p:txBody>
          <a:bodyPr>
            <a:normAutofit fontScale="90000"/>
          </a:bodyPr>
          <a:lstStyle/>
          <a:p>
            <a:r>
              <a:rPr lang="ka-GE" sz="3200" b="1" dirty="0"/>
              <a:t>2026 წლის კავკასიოლოგიის მიმართულებით სამეცნიერო კვლევითი პროექტების ხელშეწყობისა და საერთაშორისო სამეცნიერო ღონისძიებების </a:t>
            </a:r>
            <a:br>
              <a:rPr lang="ka-GE" sz="3200" b="1" dirty="0"/>
            </a:br>
            <a:r>
              <a:rPr lang="ka-GE" sz="3200" b="1" dirty="0"/>
              <a:t>საგრანტო კონკურსი</a:t>
            </a:r>
            <a:endParaRPr lang="en-US" sz="3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07" y="443057"/>
            <a:ext cx="1828800" cy="1828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39644" y="634182"/>
            <a:ext cx="131638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</a:t>
            </a:r>
          </a:p>
        </p:txBody>
      </p:sp>
    </p:spTree>
    <p:extLst>
      <p:ext uri="{BB962C8B-B14F-4D97-AF65-F5344CB8AC3E}">
        <p14:creationId xmlns:p14="http://schemas.microsoft.com/office/powerpoint/2010/main" val="4080718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381" y="281998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საერთაშორისო სამეცნიერო ღონისძიებების საგრანტო კონკურსი მოიცავს შემდეგ სამეცნიერო მიმართულებებს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a-GE" sz="2400" dirty="0"/>
              <a:t>ა) საბუნებისმეტყველო მეცნიერებები;</a:t>
            </a:r>
          </a:p>
          <a:p>
            <a:pPr marL="0" indent="0">
              <a:buNone/>
            </a:pPr>
            <a:r>
              <a:rPr lang="ka-GE" sz="2400" dirty="0"/>
              <a:t>ბ) ინჟინერია და ტექნოლოგიები;</a:t>
            </a:r>
          </a:p>
          <a:p>
            <a:pPr marL="0" indent="0">
              <a:buNone/>
            </a:pPr>
            <a:r>
              <a:rPr lang="ka-GE" sz="2400" dirty="0"/>
              <a:t>გ) სამედიცინო და ჯანმრთელობის მეცნიერებები;</a:t>
            </a:r>
          </a:p>
          <a:p>
            <a:pPr marL="0" indent="0">
              <a:buNone/>
            </a:pPr>
            <a:r>
              <a:rPr lang="ka-GE" sz="2400" dirty="0"/>
              <a:t>დ) აგრარული მეცნიერებები;</a:t>
            </a:r>
          </a:p>
          <a:p>
            <a:pPr marL="0" indent="0">
              <a:buNone/>
            </a:pPr>
            <a:r>
              <a:rPr lang="ka-GE" sz="2400" dirty="0"/>
              <a:t>ე) სოციალური მეცნიერებები;</a:t>
            </a:r>
          </a:p>
          <a:p>
            <a:pPr marL="0" indent="0">
              <a:buNone/>
            </a:pPr>
            <a:r>
              <a:rPr lang="ka-GE" sz="2400" dirty="0"/>
              <a:t>ვ) ჰუმანიტარული მეცნიერებები;</a:t>
            </a:r>
          </a:p>
          <a:p>
            <a:pPr marL="0" indent="0">
              <a:buNone/>
            </a:pPr>
            <a:r>
              <a:rPr lang="ka-GE" sz="2400" dirty="0"/>
              <a:t>ზ) საქართველოს შემსწავლელი მეცნიერებები. 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967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582" y="240434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dirty="0"/>
              <a:t>კონკურსში მონაწილე სუბიექტები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582" y="1565997"/>
            <a:ext cx="10917382" cy="44862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a-GE" dirty="0"/>
              <a:t>ა) წამყვანი ორგანიზაცია</a:t>
            </a:r>
          </a:p>
          <a:p>
            <a:pPr marL="0" indent="0">
              <a:buNone/>
            </a:pPr>
            <a:r>
              <a:rPr lang="ka-GE" dirty="0"/>
              <a:t>ბ) თანამონაწილე ორგანიზაცია (ერთობლივი პროექტის შემთხვევაში)</a:t>
            </a:r>
          </a:p>
          <a:p>
            <a:pPr marL="0" indent="0">
              <a:buNone/>
            </a:pPr>
            <a:r>
              <a:rPr lang="ka-GE" dirty="0"/>
              <a:t>გ) ძირითადი პერსონალი </a:t>
            </a:r>
          </a:p>
          <a:p>
            <a:pPr marL="0" indent="0">
              <a:buNone/>
            </a:pPr>
            <a:r>
              <a:rPr lang="ka-GE" dirty="0"/>
              <a:t>დ) პროექტის ხელმძღვანელი</a:t>
            </a:r>
          </a:p>
          <a:p>
            <a:pPr marL="0" indent="0">
              <a:buNone/>
            </a:pPr>
            <a:r>
              <a:rPr lang="ka-GE" dirty="0"/>
              <a:t>ე) პროექტის თანახელმძღვანელი (ერთობლივი პროექტის შემთხვევაში)</a:t>
            </a:r>
          </a:p>
          <a:p>
            <a:pPr marL="0" indent="0">
              <a:buNone/>
            </a:pPr>
            <a:r>
              <a:rPr lang="ka-GE" dirty="0"/>
              <a:t>ვ) პროექტის კოორდინატორი</a:t>
            </a:r>
          </a:p>
          <a:p>
            <a:pPr marL="0" indent="0">
              <a:buNone/>
            </a:pPr>
            <a:r>
              <a:rPr lang="ka-GE" dirty="0"/>
              <a:t>ზ) დამხმარე პერსონალი (ასეთის არსებობის შემთხვევაში)</a:t>
            </a:r>
          </a:p>
          <a:p>
            <a:pPr marL="0" indent="0">
              <a:buNone/>
            </a:pP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პროექტს შეიძლება ჰყავდეს თანადამფინანსებელი.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>
                <a:solidFill>
                  <a:srgbClr val="FF0000"/>
                </a:solidFill>
              </a:rPr>
              <a:t>პროექტის ხელმძღვანელი და პროექტის კოორდინატორი არ შეიძლება იყოს ერთი და იგივე პირი.</a:t>
            </a:r>
          </a:p>
          <a:p>
            <a:pPr marL="0" indent="0">
              <a:buNone/>
            </a:pPr>
            <a:endParaRPr lang="ka-GE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90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0220"/>
          </a:xfrm>
        </p:spPr>
        <p:txBody>
          <a:bodyPr>
            <a:normAutofit fontScale="90000"/>
          </a:bodyPr>
          <a:lstStyle/>
          <a:p>
            <a:r>
              <a:rPr lang="ka-GE" sz="2800" b="1" dirty="0"/>
              <a:t>ძირითადი მოთხოვნები</a:t>
            </a:r>
            <a:r>
              <a:rPr lang="en-US" sz="2800" b="1" dirty="0"/>
              <a:t> </a:t>
            </a:r>
            <a:r>
              <a:rPr lang="ka-GE" sz="2800" b="1" dirty="0"/>
              <a:t>- საერთაშორისო სამეცნიერო ღონისძიების ორგანიზება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62546"/>
            <a:ext cx="10056223" cy="435133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ka-GE" sz="2000" dirty="0"/>
              <a:t>ა) პროექტში </a:t>
            </a:r>
            <a:r>
              <a:rPr lang="ka-GE" sz="2000" b="1" dirty="0">
                <a:solidFill>
                  <a:srgbClr val="FF0000"/>
                </a:solidFill>
              </a:rPr>
              <a:t>აუცილებელია ჩართული იყოს უცხოელი </a:t>
            </a:r>
            <a:r>
              <a:rPr lang="ka-GE" sz="2000" b="1" dirty="0"/>
              <a:t>(კავკასიის ტერიტორიაზე მცხოვრები) მეცნიერი</a:t>
            </a:r>
            <a:r>
              <a:rPr lang="ka-GE" sz="2000" dirty="0"/>
              <a:t>, პროექტში ჩართული მეცნიერების არანაკლებ 1/3-სა.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ka-GE" sz="2000" dirty="0"/>
              <a:t>ბ) საკონკურსოდ წარმოდგენილი საერთაშორისო სამეცნიერო ღონისძიების პროექტი უნდა დასრულდეს </a:t>
            </a:r>
            <a:r>
              <a:rPr lang="ka-GE" sz="2000" b="1" dirty="0"/>
              <a:t>არაუგვიანეს 2027 წლისა</a:t>
            </a:r>
            <a:r>
              <a:rPr lang="ka-GE" sz="2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77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7072"/>
          </a:xfrm>
        </p:spPr>
        <p:txBody>
          <a:bodyPr>
            <a:normAutofit/>
          </a:bodyPr>
          <a:lstStyle/>
          <a:p>
            <a:r>
              <a:rPr lang="ka-GE" sz="2800" b="1" dirty="0"/>
              <a:t>ფინანსური მოთხოვნები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4" y="1241946"/>
            <a:ext cx="10515600" cy="551907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ka-GE" sz="2000" dirty="0"/>
              <a:t>პროექტისთვის ფონდიდან მოთხოვნილი საგრანტო დაფინანსება: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ka-GE" sz="2000" dirty="0"/>
              <a:t> </a:t>
            </a:r>
          </a:p>
          <a:p>
            <a:pPr marL="0" indent="0" algn="just">
              <a:buNone/>
            </a:pPr>
            <a:endParaRPr lang="ka-GE" sz="2000" dirty="0"/>
          </a:p>
          <a:p>
            <a:pPr marL="0" indent="0" algn="just">
              <a:buNone/>
            </a:pPr>
            <a:endParaRPr lang="ka-GE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000" dirty="0"/>
              <a:t>პროექტის ბიუჯეტში საგრანტო დაფინანსება შესაძლებელია ითვალისწინებდეს შემდეგ  მუხლებს/ხარჯვით კატეგორიებს:</a:t>
            </a:r>
          </a:p>
          <a:p>
            <a:pPr marL="457200" lvl="1" indent="0" algn="just">
              <a:buNone/>
            </a:pPr>
            <a:r>
              <a:rPr lang="ka-GE" sz="2000" dirty="0"/>
              <a:t>ა) ძირითადი პერსონალის საგრანტო დაფინანსება; </a:t>
            </a:r>
          </a:p>
          <a:p>
            <a:pPr marL="457200" lvl="1" indent="0" algn="just">
              <a:buNone/>
            </a:pPr>
            <a:r>
              <a:rPr lang="ka-GE" sz="2000" dirty="0"/>
              <a:t>ბ) დამხმარე პერსონალის შრომის ანაზღაურება;</a:t>
            </a:r>
          </a:p>
          <a:p>
            <a:pPr marL="457200" lvl="1" indent="0" algn="just">
              <a:buNone/>
            </a:pPr>
            <a:r>
              <a:rPr lang="ka-GE" sz="2000" dirty="0"/>
              <a:t>გ) საქონელი და მომსახურება;</a:t>
            </a:r>
          </a:p>
          <a:p>
            <a:pPr marL="457200" lvl="1" indent="0" algn="just">
              <a:buNone/>
            </a:pPr>
            <a:r>
              <a:rPr lang="ka-GE" sz="2000" dirty="0"/>
              <a:t>დ) ზედნადები ხარჯები.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000" dirty="0"/>
              <a:t> </a:t>
            </a:r>
            <a:r>
              <a:rPr lang="ka-GE" sz="2000" b="1" dirty="0"/>
              <a:t>ძირითადი პერსონალის საგრანტო დაფინანსება და დამხმარე პერსონალის შრომის ანაზღაურება ჯამში არ უნდა აღემატებოდეს ფონდიდან მოთხოვნილი თანხის 35%-ს</a:t>
            </a:r>
            <a:r>
              <a:rPr lang="ka-GE" sz="2000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000" dirty="0"/>
              <a:t> </a:t>
            </a:r>
            <a:r>
              <a:rPr lang="ka-GE" sz="2000" b="1" dirty="0"/>
              <a:t>ზედნადები ხარჯები </a:t>
            </a:r>
            <a:r>
              <a:rPr lang="ka-GE" sz="2000" dirty="0"/>
              <a:t>- წამყვანი და თანამონაწილე ორგანიზაციების ბაზაზე პროექტით დაგეგმილი ამოცანების განხორციელებისათვის აუცილებელი არაპირდაპირი ხარჯების საერთო მოცულობა </a:t>
            </a:r>
            <a:r>
              <a:rPr lang="ka-GE" sz="2000" b="1" dirty="0"/>
              <a:t>არ უნდა აღემატებოდეს ფონდიდან მოთხოვნილი დაფინანსების 5%-ს</a:t>
            </a:r>
            <a:r>
              <a:rPr lang="ka-GE" sz="2000" dirty="0"/>
              <a:t>.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943B45C-4E30-FA5D-1676-AA0F6C6F11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090091"/>
              </p:ext>
            </p:extLst>
          </p:nvPr>
        </p:nvGraphicFramePr>
        <p:xfrm>
          <a:off x="1900989" y="1542197"/>
          <a:ext cx="8638674" cy="1583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46213">
                  <a:extLst>
                    <a:ext uri="{9D8B030D-6E8A-4147-A177-3AD203B41FA5}">
                      <a16:colId xmlns:a16="http://schemas.microsoft.com/office/drawing/2014/main" val="1663978262"/>
                    </a:ext>
                  </a:extLst>
                </a:gridCol>
                <a:gridCol w="4092461">
                  <a:extLst>
                    <a:ext uri="{9D8B030D-6E8A-4147-A177-3AD203B41FA5}">
                      <a16:colId xmlns:a16="http://schemas.microsoft.com/office/drawing/2014/main" val="211543426"/>
                    </a:ext>
                  </a:extLst>
                </a:gridCol>
              </a:tblGrid>
              <a:tr h="4536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საერთაშორისო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სამეცნიერო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ღონისძიება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ფონდიდან მოთხოვნილი თანხის მაქსიმალური ოდენობა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1897039"/>
                  </a:ext>
                </a:extLst>
              </a:tr>
              <a:tr h="2223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სეზონური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სკოლა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305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a-GE" sz="1100">
                          <a:effectLst/>
                        </a:rPr>
                        <a:t>30 000 ლარი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0006986"/>
                  </a:ext>
                </a:extLst>
              </a:tr>
              <a:tr h="4536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a-GE" sz="1100" dirty="0">
                          <a:effectLst/>
                        </a:rPr>
                        <a:t>კ</a:t>
                      </a:r>
                      <a:r>
                        <a:rPr lang="en-US" sz="1100" dirty="0" err="1">
                          <a:effectLst/>
                        </a:rPr>
                        <a:t>ონფერენცია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ka-GE" sz="1100" dirty="0">
                          <a:effectLst/>
                        </a:rPr>
                        <a:t>/ </a:t>
                      </a:r>
                      <a:r>
                        <a:rPr lang="en-US" sz="1100" dirty="0" err="1">
                          <a:effectLst/>
                        </a:rPr>
                        <a:t>ფორუმი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ka-GE" sz="1100" dirty="0">
                          <a:effectLst/>
                        </a:rPr>
                        <a:t>/ </a:t>
                      </a:r>
                      <a:r>
                        <a:rPr lang="en-US" sz="1100" dirty="0" err="1">
                          <a:effectLst/>
                        </a:rPr>
                        <a:t>კონგრესი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ka-GE" sz="1100" dirty="0">
                          <a:effectLst/>
                        </a:rPr>
                        <a:t>/ </a:t>
                      </a:r>
                      <a:r>
                        <a:rPr lang="en-US" sz="1100" dirty="0" err="1">
                          <a:effectLst/>
                        </a:rPr>
                        <a:t>სიმპოზიუმი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305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a-GE" sz="1100">
                          <a:effectLst/>
                        </a:rPr>
                        <a:t>40 000 ლარი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2639607"/>
                  </a:ext>
                </a:extLst>
              </a:tr>
              <a:tr h="4536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a-GE" sz="1100">
                          <a:effectLst/>
                        </a:rPr>
                        <a:t>კომბინირებული ღონისძიება (</a:t>
                      </a:r>
                      <a:r>
                        <a:rPr lang="en-US" sz="1100">
                          <a:effectLst/>
                        </a:rPr>
                        <a:t>კონფერენცია და სეზონური სკოლა ერთად)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305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a-GE" sz="1100" dirty="0">
                          <a:effectLst/>
                        </a:rPr>
                        <a:t>70 000 ლარი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794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7014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572" y="0"/>
            <a:ext cx="10515600" cy="706583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საკონკურსო დოკუმენტაცია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026" y="706583"/>
            <a:ext cx="11350337" cy="572192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b="1" dirty="0"/>
              <a:t>კრებსითი ინფორმაცია პროექტის შესახებ</a:t>
            </a:r>
            <a:r>
              <a:rPr lang="ka-GE" sz="5600" dirty="0"/>
              <a:t>, ივსება </a:t>
            </a:r>
            <a:r>
              <a:rPr lang="en-US" sz="5600" dirty="0"/>
              <a:t>GMUS-</a:t>
            </a:r>
            <a:r>
              <a:rPr lang="ka-GE" sz="5600" dirty="0"/>
              <a:t>ში პროექტის რეგისტრაციის დროს);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b="1" dirty="0"/>
              <a:t>საპროექტო წინადადება ქართულ ენაზე</a:t>
            </a:r>
            <a:r>
              <a:rPr lang="ka-GE" sz="5600" dirty="0"/>
              <a:t>, იტვირთება </a:t>
            </a:r>
            <a:r>
              <a:rPr lang="en-US" sz="5600" dirty="0"/>
              <a:t>GMUS-</a:t>
            </a:r>
            <a:r>
              <a:rPr lang="ka-GE" sz="5600" dirty="0"/>
              <a:t>ში </a:t>
            </a:r>
            <a:r>
              <a:rPr lang="en-US" sz="5600" dirty="0"/>
              <a:t>PDF </a:t>
            </a:r>
            <a:r>
              <a:rPr lang="ka-GE" sz="5600" dirty="0"/>
              <a:t>დოკუმენტის სახით);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b="1" dirty="0"/>
              <a:t>პროექტის განხორციელების გეგმა-გრაფიკი</a:t>
            </a:r>
            <a:r>
              <a:rPr lang="ka-GE" sz="5600" dirty="0"/>
              <a:t>, ივსება </a:t>
            </a:r>
            <a:r>
              <a:rPr lang="en-US" sz="5600" dirty="0"/>
              <a:t>GMUS-</a:t>
            </a:r>
            <a:r>
              <a:rPr lang="ka-GE" sz="5600" dirty="0"/>
              <a:t>ში);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b="1" dirty="0"/>
              <a:t>პროექტის ბიუჯეტი და ბიუჯეტის დასაბუთება</a:t>
            </a:r>
            <a:r>
              <a:rPr lang="ka-GE" sz="5600" dirty="0"/>
              <a:t>, ივსება </a:t>
            </a:r>
            <a:r>
              <a:rPr lang="en-US" sz="5600" dirty="0"/>
              <a:t>GMUS-</a:t>
            </a:r>
            <a:r>
              <a:rPr lang="ka-GE" sz="5600" dirty="0"/>
              <a:t>ში);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b="1" dirty="0"/>
              <a:t>ცნობა თანადაფინანსების შესახებ </a:t>
            </a:r>
            <a:r>
              <a:rPr lang="ka-GE" sz="5600" dirty="0"/>
              <a:t>(ასეთის არსებობის შემთხვევაში)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dirty="0"/>
              <a:t>პროექტის ხელმძღვანელის, კოორდინატორის და </a:t>
            </a:r>
            <a:r>
              <a:rPr lang="ka-GE" sz="5600" b="1" dirty="0"/>
              <a:t>ძირითადი პერსონალის პროფესიული ბიოგრაფია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dirty="0"/>
              <a:t>პროექტში ჩართული უცხოელი (კავკასიის ტერიტორიაზე მცხოვრები) მეცნიერის მიერ წარმოდგენილი უნდა იყოს დოკუმენტი, რითაც დასტურდება რომ არის კავკასიის ტერიტორიაზე მცხოვრები, დოკუმენტს თან უნდა ახლდეს თარგმანი ქართულ ენაზე დამოწმებული თარჯიმანთა ბიუროს მიერ;</a:t>
            </a:r>
            <a:r>
              <a:rPr lang="en-US" sz="5600" dirty="0"/>
              <a:t> </a:t>
            </a:r>
            <a:r>
              <a:rPr lang="ka-GE" sz="5600" dirty="0"/>
              <a:t>პროფესიული ბიოგრაფია </a:t>
            </a:r>
            <a:r>
              <a:rPr lang="en-US" sz="5600" dirty="0"/>
              <a:t>CV </a:t>
            </a:r>
            <a:r>
              <a:rPr lang="ka-GE" sz="5600" dirty="0"/>
              <a:t>და ქართულ ენაზე ნებისმიერი ფორმატით იტვირთება </a:t>
            </a:r>
            <a:r>
              <a:rPr lang="en-US" sz="5600" dirty="0"/>
              <a:t>GMUS-</a:t>
            </a:r>
            <a:r>
              <a:rPr lang="ka-GE" sz="5600" dirty="0"/>
              <a:t>ში </a:t>
            </a:r>
            <a:r>
              <a:rPr lang="en-US" sz="5600" dirty="0"/>
              <a:t>PDF </a:t>
            </a:r>
            <a:r>
              <a:rPr lang="ka-GE" sz="5600" dirty="0"/>
              <a:t>დოკუმენტის სახით პროექტის ხელმძღვანელის მიერ;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dirty="0"/>
              <a:t>პროექტის წამყვანი და თანამონაწილე ორგანიზაციის (ასეთის არსებობის შემთხვევაში), </a:t>
            </a:r>
            <a:r>
              <a:rPr lang="ka-GE" sz="5600" b="1" dirty="0"/>
              <a:t>სამართლებრივი სტატუსის დამადასტურებელი დოკუმენტი</a:t>
            </a:r>
            <a:r>
              <a:rPr lang="ka-GE" sz="5600" dirty="0"/>
              <a:t> (წესდება/დებულება).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dirty="0"/>
              <a:t>საზღვარგარეთ რეგისტრირებული ორგანიზაციის (ასეთის არსებობის შემთხვევაში) </a:t>
            </a:r>
            <a:r>
              <a:rPr lang="ka-GE" sz="5600" b="1" dirty="0"/>
              <a:t>თანამონაწილეობის თანხმობის წერილი</a:t>
            </a:r>
            <a:r>
              <a:rPr lang="ka-GE" sz="5600" dirty="0"/>
              <a:t>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dirty="0"/>
              <a:t>თანხმობის წერილი სხვა იურიდიული/ფიზიკური პირის მატერიალურ-ტექნიკური ბაზით უზრუნველყოფის შესახებ (ასეთის არსებობის შემთხვევაში)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dirty="0"/>
              <a:t>პროექტში ძირითადი პერსონალის სტატუსით ჩართული ფიზიკური პირების </a:t>
            </a:r>
            <a:r>
              <a:rPr lang="ka-GE" sz="5600" b="1" dirty="0"/>
              <a:t>აკადემიური ხარისხის დამადასტურებელი დოკუმენტები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b="1" dirty="0"/>
              <a:t>ღონისძიების მონაწილე ძირითადი და პლენარული მომხსენებლების/ლექტორების პროფესიული ბიოგრაფია (</a:t>
            </a:r>
            <a:r>
              <a:rPr lang="en-US" sz="5600" b="1" dirty="0"/>
              <a:t>CV) </a:t>
            </a:r>
            <a:r>
              <a:rPr lang="ka-GE" sz="5600" b="1" dirty="0"/>
              <a:t>ქართულ ენაზე, თანხმობის წერილი და ვებ-გვერდის ლინკი, საიდანაც დასტურდება მისი აკადემიური/სამეცნიერო ხარისხი, </a:t>
            </a:r>
            <a:r>
              <a:rPr lang="ka-GE" sz="5600" dirty="0"/>
              <a:t>იტვირთება </a:t>
            </a:r>
            <a:r>
              <a:rPr lang="en-US" sz="5600" dirty="0"/>
              <a:t>GMUS-</a:t>
            </a:r>
            <a:r>
              <a:rPr lang="ka-GE" sz="5600" dirty="0"/>
              <a:t>ში </a:t>
            </a:r>
            <a:r>
              <a:rPr lang="en-US" sz="5600" dirty="0"/>
              <a:t>PDF </a:t>
            </a:r>
            <a:r>
              <a:rPr lang="ka-GE" sz="5600" dirty="0"/>
              <a:t>დოკუმენტის სახით პროექტის ხელმძღვანელის მიერ.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5600" dirty="0"/>
              <a:t>პროექტის წარმომდგენი იურიდიული და ფიზიკური პირების  ერთობლივი  </a:t>
            </a:r>
            <a:r>
              <a:rPr lang="ka-GE" sz="5600" b="1" dirty="0"/>
              <a:t>„განცხადება კონკურსში მონაწილეობის შესახებ“</a:t>
            </a:r>
            <a:r>
              <a:rPr lang="ka-GE" sz="5600" dirty="0"/>
              <a:t> (გენერირდება </a:t>
            </a:r>
            <a:r>
              <a:rPr lang="en-US" sz="5600" dirty="0"/>
              <a:t>GMUS-</a:t>
            </a:r>
            <a:r>
              <a:rPr lang="ka-GE" sz="5600" dirty="0"/>
              <a:t>ით) დამოწმებული შესაბამისი ხელმოწერებითა და ბეჭდით (ასეთის არსებობის შემთხვევაში);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40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964" y="181841"/>
            <a:ext cx="10515600" cy="1006475"/>
          </a:xfrm>
        </p:spPr>
        <p:txBody>
          <a:bodyPr>
            <a:normAutofit/>
          </a:bodyPr>
          <a:lstStyle/>
          <a:p>
            <a:r>
              <a:rPr lang="ka-GE" sz="2800" b="1" dirty="0"/>
              <a:t>დამატებითი მოთხოვნები გრანტის მიმღებთა მიმართ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88316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ka-GE" sz="2000" dirty="0"/>
              <a:t>ა) გრანტის მიმღები ვალდებულია წამყვანი/თანამონაწილე ორგანიზაციის სახელით შექმნას და ადმინისტრირება გაუწიოს </a:t>
            </a:r>
            <a:r>
              <a:rPr lang="ka-GE" sz="2000" b="1" dirty="0"/>
              <a:t>პროექტის ვებგვერდს </a:t>
            </a:r>
            <a:r>
              <a:rPr lang="ka-GE" sz="2000" dirty="0"/>
              <a:t>(ვებგვერდის შექმნა და ადმინისტრირება არ ფინანსდება ფონდის მიერ), ვებ-გვერდზე განათავსოს ინფორმაცია ღონისძიების შესახებ. ვებ-გვერდზე უნდა განთავსდეს მინიმუმ შემდეგი ინფორმაცია - ღონისძიების ჩატარების ანონსი (ღონისძიების ჩატარების თარიღი, რეგისტრაციის ვადები და ა.შ) და ღონისძიების ჩატარების ამსახველი მასალები.</a:t>
            </a:r>
          </a:p>
          <a:p>
            <a:pPr marL="0" indent="0" algn="just">
              <a:buNone/>
            </a:pPr>
            <a:r>
              <a:rPr lang="ka-GE" sz="2000" dirty="0"/>
              <a:t>ბ) პროექტის დასრულების შემდგომ, სავალდებულოა სამეცნიერო ღონისძიების ვებგვერდზე ელექტრონული მასალის სახით აიტვირთოს სამეცნიერო ღონისძიების აბსტრაქტებისა ან/და მოხსენებების კრებული ქართულ და ინგლისურ ენაზე. </a:t>
            </a:r>
          </a:p>
          <a:p>
            <a:pPr marL="0" indent="0" algn="just">
              <a:buNone/>
            </a:pPr>
            <a:r>
              <a:rPr lang="ka-GE" sz="2000" dirty="0"/>
              <a:t>გ) ფონდის თანამშრომლები უფლებამოსილნი არიან, დაესწრონ საერთაშორისო სამეცნიერო ღონისძიების ნებისმიერ სექციას, გამოსვლას, ლექციას, გახსნის ან დახურვის ცერემონიას და ა.შ.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374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/>
              <a:t>კონკურსზე რეგისტრაციის წესი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dirty="0"/>
              <a:t>20</a:t>
            </a:r>
            <a:r>
              <a:rPr lang="ka-GE" b="1" dirty="0"/>
              <a:t>26 </a:t>
            </a:r>
            <a:r>
              <a:rPr lang="en-US" b="1" dirty="0" err="1"/>
              <a:t>წლის</a:t>
            </a:r>
            <a:r>
              <a:rPr lang="en-US" b="1" dirty="0"/>
              <a:t> </a:t>
            </a:r>
            <a:r>
              <a:rPr lang="ka-GE" b="1" dirty="0"/>
              <a:t>20 მარტი - 17 აპრილი</a:t>
            </a:r>
            <a:r>
              <a:rPr lang="en-US" b="1" dirty="0"/>
              <a:t> 18:00 </a:t>
            </a:r>
            <a:r>
              <a:rPr lang="en-US" b="1" dirty="0" err="1"/>
              <a:t>საათამდე</a:t>
            </a:r>
            <a:r>
              <a:rPr lang="ka-GE" b="1" dirty="0"/>
              <a:t> </a:t>
            </a:r>
            <a:r>
              <a:rPr lang="en-US" dirty="0"/>
              <a:t>–</a:t>
            </a:r>
            <a:r>
              <a:rPr lang="en-US" dirty="0" err="1"/>
              <a:t>პროექტების</a:t>
            </a:r>
            <a:r>
              <a:rPr lang="en-US" dirty="0"/>
              <a:t> </a:t>
            </a:r>
            <a:r>
              <a:rPr lang="en-US" dirty="0" err="1"/>
              <a:t>ელექტრონული</a:t>
            </a:r>
            <a:r>
              <a:rPr lang="en-US" dirty="0"/>
              <a:t> </a:t>
            </a:r>
            <a:r>
              <a:rPr lang="en-US" dirty="0" err="1"/>
              <a:t>რეგისტრაცია</a:t>
            </a:r>
            <a:r>
              <a:rPr lang="en-US" dirty="0"/>
              <a:t> GMUS-</a:t>
            </a:r>
            <a:r>
              <a:rPr lang="en-US" dirty="0" err="1"/>
              <a:t>ში</a:t>
            </a:r>
            <a:r>
              <a:rPr lang="en-US" dirty="0"/>
              <a:t>;</a:t>
            </a:r>
            <a:endParaRPr lang="ka-GE" dirty="0"/>
          </a:p>
          <a:p>
            <a:pPr fontAlgn="base"/>
            <a:endParaRPr lang="en-US" dirty="0"/>
          </a:p>
          <a:p>
            <a:pPr fontAlgn="base"/>
            <a:r>
              <a:rPr lang="en-US" b="1" dirty="0"/>
              <a:t>20</a:t>
            </a:r>
            <a:r>
              <a:rPr lang="ka-GE" b="1" dirty="0"/>
              <a:t>26 </a:t>
            </a:r>
            <a:r>
              <a:rPr lang="en-US" b="1" dirty="0" err="1"/>
              <a:t>წლის</a:t>
            </a:r>
            <a:r>
              <a:rPr lang="en-US" b="1" dirty="0"/>
              <a:t> </a:t>
            </a:r>
            <a:r>
              <a:rPr lang="ka-GE" b="1" dirty="0"/>
              <a:t>24 აპრილი</a:t>
            </a:r>
            <a:r>
              <a:rPr lang="en-US" b="1" dirty="0"/>
              <a:t> 18:00 </a:t>
            </a:r>
            <a:r>
              <a:rPr lang="en-US" b="1" dirty="0" err="1"/>
              <a:t>საათამდე</a:t>
            </a:r>
            <a:r>
              <a:rPr lang="en-US" dirty="0"/>
              <a:t> – </a:t>
            </a:r>
            <a:r>
              <a:rPr lang="en-US" dirty="0" err="1"/>
              <a:t>კონკურსში</a:t>
            </a:r>
            <a:r>
              <a:rPr lang="en-US" dirty="0"/>
              <a:t> </a:t>
            </a:r>
            <a:r>
              <a:rPr lang="en-US" dirty="0" err="1"/>
              <a:t>მონაწილეობის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 </a:t>
            </a:r>
            <a:r>
              <a:rPr lang="en-US" dirty="0" err="1"/>
              <a:t>განცხადების</a:t>
            </a:r>
            <a:r>
              <a:rPr lang="en-US" dirty="0"/>
              <a:t> </a:t>
            </a:r>
            <a:r>
              <a:rPr lang="en-US" dirty="0" err="1"/>
              <a:t>წარდგენა</a:t>
            </a:r>
            <a:r>
              <a:rPr lang="en-US" dirty="0"/>
              <a:t> </a:t>
            </a:r>
            <a:r>
              <a:rPr lang="en-US" dirty="0" err="1"/>
              <a:t>ფონდის</a:t>
            </a:r>
            <a:r>
              <a:rPr lang="en-US" dirty="0"/>
              <a:t> </a:t>
            </a:r>
            <a:r>
              <a:rPr lang="en-US" dirty="0" err="1"/>
              <a:t>კანცელარიაში</a:t>
            </a:r>
            <a:r>
              <a:rPr lang="en-US" dirty="0"/>
              <a:t>.</a:t>
            </a:r>
            <a:endParaRPr lang="ka-G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2643" y="4204203"/>
            <a:ext cx="2492707" cy="249270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50205" y="4880880"/>
            <a:ext cx="3648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>
                <a:solidFill>
                  <a:srgbClr val="353535"/>
                </a:solidFill>
                <a:effectLst/>
                <a:latin typeface="bpgArial"/>
              </a:rPr>
              <a:t> </a:t>
            </a:r>
            <a:r>
              <a:rPr lang="ka-GE" b="0" i="0" dirty="0">
                <a:solidFill>
                  <a:srgbClr val="353535"/>
                </a:solidFill>
                <a:effectLst/>
                <a:latin typeface="bpgArial"/>
              </a:rPr>
              <a:t>ელ. ფოსტა: </a:t>
            </a:r>
            <a:r>
              <a:rPr lang="en-US" b="0" i="0" u="none" strike="noStrike" dirty="0">
                <a:solidFill>
                  <a:srgbClr val="2D74BC"/>
                </a:solidFill>
                <a:effectLst/>
                <a:latin typeface="bpgArial"/>
                <a:hlinkClick r:id="rId3"/>
              </a:rPr>
              <a:t>cs@rustaveli.org.ge</a:t>
            </a:r>
            <a:r>
              <a:rPr lang="en-US" b="0" i="0" dirty="0">
                <a:solidFill>
                  <a:srgbClr val="353535"/>
                </a:solidFill>
                <a:effectLst/>
                <a:latin typeface="bpgArial"/>
              </a:rPr>
              <a:t> 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02685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8254"/>
            <a:ext cx="10453256" cy="53318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2400" dirty="0"/>
              <a:t>პირველი ლოტი - კავკასიის რეგიონის შემსწავლელ</a:t>
            </a:r>
            <a:r>
              <a:rPr lang="en-US" sz="2400" dirty="0"/>
              <a:t> </a:t>
            </a:r>
            <a:r>
              <a:rPr lang="ka-GE" sz="2400" dirty="0"/>
              <a:t>სამეცნიერო კვლევითი პროექტები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ka-GE" sz="2400" dirty="0"/>
              <a:t>მეორე ლოტი - საერთაშორისო სამეცნიერო ღონისძიების ორგანიზება: </a:t>
            </a:r>
          </a:p>
          <a:p>
            <a:pPr lvl="1"/>
            <a:r>
              <a:rPr lang="ka-GE" dirty="0"/>
              <a:t>სეზონური სკოლები</a:t>
            </a:r>
          </a:p>
          <a:p>
            <a:pPr lvl="1"/>
            <a:r>
              <a:rPr lang="ka-GE" dirty="0"/>
              <a:t>კონფერენციები</a:t>
            </a:r>
          </a:p>
          <a:p>
            <a:pPr lvl="1"/>
            <a:r>
              <a:rPr lang="ka-GE" dirty="0"/>
              <a:t>კონგრესები</a:t>
            </a:r>
          </a:p>
          <a:p>
            <a:pPr lvl="1"/>
            <a:r>
              <a:rPr lang="ka-GE" dirty="0"/>
              <a:t>ფორუმები</a:t>
            </a:r>
          </a:p>
          <a:p>
            <a:pPr lvl="1"/>
            <a:r>
              <a:rPr lang="ka-GE" dirty="0"/>
              <a:t>სიმპოზიუმები </a:t>
            </a:r>
          </a:p>
          <a:p>
            <a:pPr lvl="1"/>
            <a:r>
              <a:rPr lang="en-US" b="1" dirty="0" err="1">
                <a:highlight>
                  <a:srgbClr val="FFFF00"/>
                </a:highlight>
              </a:rPr>
              <a:t>კომბინირებული</a:t>
            </a:r>
            <a:r>
              <a:rPr lang="en-US" dirty="0">
                <a:highlight>
                  <a:srgbClr val="FFFF00"/>
                </a:highlight>
              </a:rPr>
              <a:t> </a:t>
            </a:r>
            <a:r>
              <a:rPr lang="en-US" dirty="0" err="1">
                <a:highlight>
                  <a:srgbClr val="FFFF00"/>
                </a:highlight>
              </a:rPr>
              <a:t>ღონისძიება</a:t>
            </a:r>
            <a:r>
              <a:rPr lang="ka-GE" dirty="0">
                <a:highlight>
                  <a:srgbClr val="FFFF00"/>
                </a:highlight>
              </a:rPr>
              <a:t> -</a:t>
            </a:r>
          </a:p>
          <a:p>
            <a:pPr marL="457200" lvl="1" indent="0">
              <a:buNone/>
            </a:pPr>
            <a:r>
              <a:rPr lang="en-US" dirty="0" err="1">
                <a:highlight>
                  <a:srgbClr val="FFFF00"/>
                </a:highlight>
              </a:rPr>
              <a:t>რომელიც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გულისხმობს</a:t>
            </a:r>
            <a:r>
              <a:rPr lang="en-US" dirty="0">
                <a:highlight>
                  <a:srgbClr val="FFFF00"/>
                </a:highlight>
              </a:rPr>
              <a:t> </a:t>
            </a:r>
            <a:r>
              <a:rPr lang="en-US" b="1" dirty="0" err="1">
                <a:highlight>
                  <a:srgbClr val="FFFF00"/>
                </a:highlight>
              </a:rPr>
              <a:t>კონფერენციისა</a:t>
            </a:r>
            <a:r>
              <a:rPr lang="en-US" dirty="0">
                <a:highlight>
                  <a:srgbClr val="FFFF00"/>
                </a:highlight>
              </a:rPr>
              <a:t> </a:t>
            </a:r>
            <a:r>
              <a:rPr lang="en-US" dirty="0" err="1">
                <a:highlight>
                  <a:srgbClr val="FFFF00"/>
                </a:highlight>
              </a:rPr>
              <a:t>და</a:t>
            </a:r>
            <a:r>
              <a:rPr lang="en-US" dirty="0">
                <a:highlight>
                  <a:srgbClr val="FFFF00"/>
                </a:highlight>
              </a:rPr>
              <a:t> </a:t>
            </a:r>
            <a:r>
              <a:rPr lang="en-US" b="1" dirty="0" err="1">
                <a:highlight>
                  <a:srgbClr val="FFFF00"/>
                </a:highlight>
              </a:rPr>
              <a:t>სეზონური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r>
              <a:rPr lang="en-US" b="1" dirty="0" err="1">
                <a:highlight>
                  <a:srgbClr val="FFFF00"/>
                </a:highlight>
              </a:rPr>
              <a:t>სკოლის</a:t>
            </a:r>
            <a:r>
              <a:rPr lang="en-US" dirty="0">
                <a:highlight>
                  <a:srgbClr val="FFFF00"/>
                </a:highlight>
              </a:rPr>
              <a:t> </a:t>
            </a:r>
            <a:r>
              <a:rPr lang="en-US" dirty="0" err="1">
                <a:highlight>
                  <a:srgbClr val="FFFF00"/>
                </a:highlight>
              </a:rPr>
              <a:t>ერთად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ორგანიზებას</a:t>
            </a:r>
            <a:endParaRPr lang="ka-GE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ka-GE" dirty="0"/>
          </a:p>
          <a:p>
            <a:pPr marL="0" indent="0">
              <a:buNone/>
            </a:pPr>
            <a:r>
              <a:rPr lang="ka-GE" b="1" dirty="0"/>
              <a:t>საპროექტო</a:t>
            </a:r>
            <a:r>
              <a:rPr lang="ka-GE" dirty="0"/>
              <a:t> </a:t>
            </a:r>
            <a:r>
              <a:rPr lang="ka-GE" b="1" dirty="0"/>
              <a:t>განაცხადი</a:t>
            </a:r>
            <a:r>
              <a:rPr lang="ka-GE" dirty="0"/>
              <a:t> </a:t>
            </a:r>
            <a:r>
              <a:rPr lang="ka-GE" b="1" dirty="0"/>
              <a:t>ტიპი                 </a:t>
            </a:r>
            <a:r>
              <a:rPr lang="ka-GE" dirty="0"/>
              <a:t>ინსტიტუციური 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99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/>
              <a:t>პირველი ლოტი - კავკასიის რეგიონის შემსწავლელ</a:t>
            </a:r>
            <a:r>
              <a:rPr lang="en-US" sz="2800" b="1" dirty="0"/>
              <a:t> </a:t>
            </a:r>
            <a:r>
              <a:rPr lang="ka-GE" sz="2800" b="1" dirty="0"/>
              <a:t>სამეცნიერო კვლევითი პროექტები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62855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1800" b="1" i="1" dirty="0"/>
              <a:t>მიზანი</a:t>
            </a:r>
          </a:p>
          <a:p>
            <a:pPr marL="0" indent="0" algn="just">
              <a:buNone/>
            </a:pPr>
            <a:r>
              <a:rPr lang="ka-GE" sz="1800" dirty="0"/>
              <a:t>ა) სამეცნიერო კვლევითი პროექტების შემთხვევაში:</a:t>
            </a:r>
          </a:p>
          <a:p>
            <a:pPr marL="0" indent="0" algn="just">
              <a:buNone/>
            </a:pPr>
            <a:r>
              <a:rPr lang="ka-GE" sz="1800" dirty="0"/>
              <a:t>ა.ა) საქართველოსა და კავკასიის ტერიტორიაზე მცხოვრებ უცხოელ მეცნიერთა თანამონაწილეობით</a:t>
            </a:r>
          </a:p>
          <a:p>
            <a:pPr marL="0" indent="0" algn="just">
              <a:buNone/>
            </a:pPr>
            <a:r>
              <a:rPr lang="ka-GE" sz="1800" dirty="0"/>
              <a:t>ერთობლივი კვლევების წახალისებას;</a:t>
            </a:r>
          </a:p>
          <a:p>
            <a:pPr marL="0" indent="0" algn="just">
              <a:buNone/>
            </a:pPr>
            <a:r>
              <a:rPr lang="ka-GE" sz="1800" b="1" dirty="0">
                <a:solidFill>
                  <a:srgbClr val="FF0000"/>
                </a:solidFill>
              </a:rPr>
              <a:t>ა.ბ) კავკასიის რეგიონის პრობლემატიკის სამეცნიერო შესწავლას; </a:t>
            </a:r>
          </a:p>
          <a:p>
            <a:pPr marL="0" indent="0" algn="just">
              <a:buNone/>
            </a:pPr>
            <a:r>
              <a:rPr lang="ka-GE" sz="1800" dirty="0"/>
              <a:t>ა.გ) კავკასიის შემსწავლელი მეცნიერებების მიმართულებების განვითარებასა და საერთაშორისო</a:t>
            </a:r>
          </a:p>
          <a:p>
            <a:pPr marL="0" indent="0" algn="just">
              <a:buNone/>
            </a:pPr>
            <a:r>
              <a:rPr lang="ka-GE" sz="1800" dirty="0"/>
              <a:t>სტანდარტებით განხორციელებული კვლევების შედეგების გავრცელებას (დისემინაციას); </a:t>
            </a:r>
          </a:p>
          <a:p>
            <a:pPr marL="0" indent="0" algn="just">
              <a:buNone/>
            </a:pPr>
            <a:r>
              <a:rPr lang="ka-GE" sz="1800" dirty="0"/>
              <a:t>ა.დ) კავკასიის რეგიონში არსებული ქართული ისტორიული ძეგლების, კულტურული მემკვიდრეობის ნიმუშების, წერილობითი და სხვა სახის წყაროების, საარქივო მასალის, ეთნოგრაფიული მონაცემების მაღალ სამეცნიერო დონეზე შესწავლას, მათ მოძიებას, აღრიცხვასა და სისტემატიზაციას; ქართველი ერის ინტელექტუალური და ნივთიერი მემკვიდრეობის კვლევის პოპულარიზაციასა და ახალგაზრდა სამეცნიერო კადრების მოზიდვას ამ სფეროში. 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7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582" y="365125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dirty="0"/>
              <a:t>კონკურსში მონაწილე სუბიექტები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6582" y="1690688"/>
            <a:ext cx="10917382" cy="44862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a-GE" dirty="0"/>
              <a:t>ა) წამყვანი ორგანიზაცია</a:t>
            </a:r>
          </a:p>
          <a:p>
            <a:pPr marL="0" indent="0">
              <a:buNone/>
            </a:pPr>
            <a:r>
              <a:rPr lang="ka-GE" dirty="0"/>
              <a:t>ბ) თანამონაწილე ორგანიზაცია (ერთობლივი პროექტის შემთხვევაში)</a:t>
            </a:r>
          </a:p>
          <a:p>
            <a:pPr marL="0" indent="0">
              <a:buNone/>
            </a:pPr>
            <a:r>
              <a:rPr lang="ka-GE" dirty="0"/>
              <a:t>გ) ძირითადი პერსონალი </a:t>
            </a:r>
          </a:p>
          <a:p>
            <a:pPr marL="0" indent="0">
              <a:buNone/>
            </a:pPr>
            <a:r>
              <a:rPr lang="ka-GE" dirty="0"/>
              <a:t>დ) პროექტის ხელმძღვანელი</a:t>
            </a:r>
          </a:p>
          <a:p>
            <a:pPr marL="0" indent="0">
              <a:buNone/>
            </a:pPr>
            <a:r>
              <a:rPr lang="ka-GE" dirty="0"/>
              <a:t>ე) პროექტის თანახელმძღვანელი (ერთობლივი პროექტის შემთხვევაში)</a:t>
            </a:r>
          </a:p>
          <a:p>
            <a:pPr marL="0" indent="0">
              <a:buNone/>
            </a:pPr>
            <a:r>
              <a:rPr lang="ka-GE" dirty="0"/>
              <a:t>ვ) პროექტის კოორდინატორი</a:t>
            </a:r>
          </a:p>
          <a:p>
            <a:pPr marL="0" indent="0">
              <a:buNone/>
            </a:pPr>
            <a:r>
              <a:rPr lang="ka-GE" dirty="0"/>
              <a:t>ზ) დამხმარე პერსონალი (ასეთის არსებობის შემთხვევაში)</a:t>
            </a:r>
          </a:p>
          <a:p>
            <a:pPr marL="0" indent="0">
              <a:buNone/>
            </a:pP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/>
              <a:t>პროექტს შეიძლება ჰყავდეს თანადამფინანსებელი.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dirty="0">
                <a:solidFill>
                  <a:srgbClr val="FF0000"/>
                </a:solidFill>
              </a:rPr>
              <a:t>პროექტის ხელმძღვანელი და პროექტის კოორდინატორი არ შეიძლება იყოს ერთი და იგივე პირი.</a:t>
            </a:r>
          </a:p>
          <a:p>
            <a:pPr marL="0" indent="0">
              <a:buNone/>
            </a:pPr>
            <a:endParaRPr lang="ka-GE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229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/>
              <a:t>ძირითადი მოთხოვნები</a:t>
            </a:r>
            <a:r>
              <a:rPr lang="en-US" sz="2800" b="1" dirty="0"/>
              <a:t> </a:t>
            </a:r>
            <a:r>
              <a:rPr lang="ka-GE" sz="2800" b="1" dirty="0"/>
              <a:t>- კავკასიის რეგიონის შემსწავლელ სამეცნიერო კვლევითი პროექტები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970"/>
            <a:ext cx="10188907" cy="43513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ka-GE" sz="2000" dirty="0"/>
              <a:t>ა) პროექტში </a:t>
            </a:r>
            <a:r>
              <a:rPr lang="ka-GE" sz="2000" b="1" dirty="0">
                <a:solidFill>
                  <a:srgbClr val="FF0000"/>
                </a:solidFill>
              </a:rPr>
              <a:t>აუცილებელია ჩართული იყოს </a:t>
            </a:r>
            <a:r>
              <a:rPr lang="ka-GE" sz="2000" b="1" dirty="0"/>
              <a:t>არანაკლებ ერთი ახალგაზრდა მეცნიერი</a:t>
            </a:r>
            <a:r>
              <a:rPr lang="ka-GE" sz="2000" dirty="0"/>
              <a:t> – მაგისტრი, დოქტორი ან მათთან გათანაბრებული აკადემიური ხარისხის მქონე პირი, რომლის აკადემიური ხარისხის მინიჭების დღიდან კონკურსის გამოცხადების დღემდე გასულია არაუმეტეს 7 წელი, ასევე, მაგისტრატურის, რეზიდენტურის, დოქტორანტურის სტუდენტი.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ka-GE" sz="2000" dirty="0"/>
              <a:t>ბ) </a:t>
            </a:r>
            <a:r>
              <a:rPr lang="ka-GE" sz="2000" b="1" dirty="0">
                <a:solidFill>
                  <a:srgbClr val="FF0000"/>
                </a:solidFill>
              </a:rPr>
              <a:t>პროექტში აუცილებელია ჩართული იყოს </a:t>
            </a:r>
            <a:r>
              <a:rPr lang="ka-GE" sz="2000" b="1" dirty="0"/>
              <a:t>უცხოელი (კავკასიის ტერიტორიაზე მცხოვრები) მეცნიერი</a:t>
            </a:r>
            <a:r>
              <a:rPr lang="ka-GE" sz="2000" dirty="0"/>
              <a:t>, არანაკლებ 1/4-სა;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ka-GE" sz="2000" dirty="0"/>
              <a:t>გ) საკონკურსოდ წარდგენილი სამეცნიერო კვლევითი პროექტის ხანგრძლივობა უნდა იყოს </a:t>
            </a:r>
            <a:r>
              <a:rPr lang="ka-GE" sz="2000" b="1" dirty="0"/>
              <a:t>12 თვე</a:t>
            </a:r>
            <a:r>
              <a:rPr lang="ka-GE" sz="2000" dirty="0"/>
              <a:t>.</a:t>
            </a:r>
          </a:p>
          <a:p>
            <a:endParaRPr lang="ka-GE" dirty="0"/>
          </a:p>
          <a:p>
            <a:endParaRPr lang="ka-GE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134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86584"/>
          </a:xfrm>
        </p:spPr>
        <p:txBody>
          <a:bodyPr>
            <a:normAutofit/>
          </a:bodyPr>
          <a:lstStyle/>
          <a:p>
            <a:r>
              <a:rPr lang="ka-GE" sz="2800" b="1" dirty="0"/>
              <a:t>ფინანსური მოთხოვნები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1710"/>
            <a:ext cx="10813473" cy="435133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a-GE" sz="2000" dirty="0"/>
              <a:t>პროექტისთვის ფონდიდან მოთხოვნილი საგრანტო დაფინანსება სამეცნიერო კვლევითი პროექტის შემთხვევაში არ უნდა აღემატებოდეს </a:t>
            </a:r>
            <a:r>
              <a:rPr lang="ka-GE" sz="2000" b="1" dirty="0"/>
              <a:t>60 000 ლარს</a:t>
            </a:r>
            <a:r>
              <a:rPr lang="ka-GE" sz="2000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2000" dirty="0"/>
              <a:t>პროექტის ბიუჯეტში საგრანტო დაფინანსება შესაძლებელია ითვალისწინებდეს შემდეგ მუხლებს/ხარჯვით კატეგორიებს: </a:t>
            </a:r>
          </a:p>
          <a:p>
            <a:pPr marL="457200" lvl="1" indent="0">
              <a:buNone/>
            </a:pPr>
            <a:r>
              <a:rPr lang="ka-GE" sz="2000" dirty="0"/>
              <a:t>ა) ძირითადი პერსონალის საგრანტო დაფინანსება;</a:t>
            </a:r>
          </a:p>
          <a:p>
            <a:pPr marL="457200" lvl="1" indent="0">
              <a:buNone/>
            </a:pPr>
            <a:r>
              <a:rPr lang="ka-GE" sz="2000" dirty="0"/>
              <a:t>ბ) დამხმარე პერსონალის შრომის ანაზღაურება;</a:t>
            </a:r>
          </a:p>
          <a:p>
            <a:pPr marL="457200" lvl="1" indent="0">
              <a:buNone/>
            </a:pPr>
            <a:r>
              <a:rPr lang="ka-GE" sz="2000" dirty="0"/>
              <a:t>გ) მივლინება;</a:t>
            </a:r>
          </a:p>
          <a:p>
            <a:pPr marL="457200" lvl="1" indent="0">
              <a:buNone/>
            </a:pPr>
            <a:r>
              <a:rPr lang="ka-GE" sz="2000" dirty="0"/>
              <a:t>დ) საქონელი და მომსახურება;</a:t>
            </a:r>
          </a:p>
          <a:p>
            <a:pPr marL="457200" lvl="1" indent="0">
              <a:buNone/>
            </a:pPr>
            <a:r>
              <a:rPr lang="ka-GE" sz="2000" dirty="0"/>
              <a:t>ე) არაფინანსური აქტივები;</a:t>
            </a:r>
          </a:p>
          <a:p>
            <a:pPr marL="457200" lvl="1" indent="0">
              <a:buNone/>
            </a:pPr>
            <a:r>
              <a:rPr lang="ka-GE" sz="2000" dirty="0"/>
              <a:t>ვ) ზედნადები ხარჯები. </a:t>
            </a:r>
          </a:p>
          <a:p>
            <a:pPr marL="0" indent="0">
              <a:buNone/>
            </a:pPr>
            <a:r>
              <a:rPr lang="ka-GE" sz="2000" dirty="0"/>
              <a:t>ზედნადები ხარჯები - წამყვანი და თანამონაწილე ორგანიზაციების ბაზაზე პროექტით დაგეგმილი ამოცანების განხორციელებისათვის აუცილებელი არაპირდაპირი ხარჯების საერთო მოცულობა </a:t>
            </a:r>
            <a:r>
              <a:rPr lang="ka-GE" sz="2000" b="1" dirty="0"/>
              <a:t>არ უნდა აღემატებოდეს ფონდიდან მოთხოვნილი დაფინანსების 5%-ს</a:t>
            </a:r>
            <a:r>
              <a:rPr lang="ka-GE" sz="2000" dirty="0"/>
              <a:t>. 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38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7307"/>
            <a:ext cx="10515600" cy="978766"/>
          </a:xfrm>
        </p:spPr>
        <p:txBody>
          <a:bodyPr>
            <a:normAutofit/>
          </a:bodyPr>
          <a:lstStyle/>
          <a:p>
            <a:r>
              <a:rPr lang="ka-GE" sz="2800" b="1" dirty="0"/>
              <a:t>საკონკურსო დოკუმენტაცია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263" y="914400"/>
            <a:ext cx="10813473" cy="5721927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b="1" dirty="0"/>
              <a:t>კრებსითი ინფორმაცია პროექტის შესახებ</a:t>
            </a:r>
            <a:r>
              <a:rPr lang="ka-GE" sz="3400" dirty="0"/>
              <a:t>, ივსება </a:t>
            </a:r>
            <a:r>
              <a:rPr lang="en-US" sz="3400" dirty="0"/>
              <a:t>GMUS-</a:t>
            </a:r>
            <a:r>
              <a:rPr lang="ka-GE" sz="3400" dirty="0"/>
              <a:t>ში პროექტის რეგისტრაციის დროს);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b="1" dirty="0"/>
              <a:t>საპროექტო წინადადება ქართულ ენაზე</a:t>
            </a:r>
            <a:r>
              <a:rPr lang="ka-GE" sz="3400" dirty="0"/>
              <a:t>, იტვირთება </a:t>
            </a:r>
            <a:r>
              <a:rPr lang="en-US" sz="3400" dirty="0"/>
              <a:t>GMUS-</a:t>
            </a:r>
            <a:r>
              <a:rPr lang="ka-GE" sz="3400" dirty="0"/>
              <a:t>ში </a:t>
            </a:r>
            <a:r>
              <a:rPr lang="en-US" sz="3400" dirty="0"/>
              <a:t>PDF </a:t>
            </a:r>
            <a:r>
              <a:rPr lang="ka-GE" sz="3400" dirty="0"/>
              <a:t>დოკუმენტის სახით);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b="1" dirty="0"/>
              <a:t>პროექტის განხორციელების გეგმა-გრაფიკი</a:t>
            </a:r>
            <a:r>
              <a:rPr lang="ka-GE" sz="3400" dirty="0"/>
              <a:t>, ივსება </a:t>
            </a:r>
            <a:r>
              <a:rPr lang="en-US" sz="3400" dirty="0"/>
              <a:t>GMUS-</a:t>
            </a:r>
            <a:r>
              <a:rPr lang="ka-GE" sz="3400" dirty="0"/>
              <a:t>ში);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b="1" dirty="0"/>
              <a:t>პროექტის ბიუჯეტი და ბიუჯეტის დასაბუთება</a:t>
            </a:r>
            <a:r>
              <a:rPr lang="ka-GE" sz="3400" dirty="0"/>
              <a:t>, ივსება </a:t>
            </a:r>
            <a:r>
              <a:rPr lang="en-US" sz="3400" dirty="0"/>
              <a:t>GMUS-</a:t>
            </a:r>
            <a:r>
              <a:rPr lang="ka-GE" sz="3400" dirty="0"/>
              <a:t>ში);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b="1" dirty="0"/>
              <a:t>ცნობა თანადაფინანსების შესახებ </a:t>
            </a:r>
            <a:r>
              <a:rPr lang="ka-GE" sz="3400" dirty="0"/>
              <a:t>(ასეთის არსებობის შემთხვევაში)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dirty="0"/>
              <a:t>პროექტის ხელმძღვანელის, კოორდინატორის და </a:t>
            </a:r>
            <a:r>
              <a:rPr lang="ka-GE" sz="3400" b="1" dirty="0"/>
              <a:t>ძირითადი პერსონალის პროფესიული ბიოგრაფია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b="1" dirty="0">
                <a:solidFill>
                  <a:srgbClr val="FF0000"/>
                </a:solidFill>
              </a:rPr>
              <a:t>პროექტში ჩართული უცხოელი </a:t>
            </a:r>
            <a:r>
              <a:rPr lang="ka-GE" sz="3400" dirty="0"/>
              <a:t>(კავკასიის ტერიტორიაზე მცხოვრები) მეცნიერის მიერ წარმოდგენილი უნდა იყოს დოკუმენტი, რითაც დასტურდება რომ არის კავკასიის ტერიტორიაზე მცხოვრები, დოკუმენტს თან უნდა ახლდეს თარგმანი ქართულ ენაზე დამოწმებული თარჯიმანთა ბიუროს მიერ; </a:t>
            </a:r>
            <a:r>
              <a:rPr lang="ka-GE" sz="3400" b="1" dirty="0">
                <a:solidFill>
                  <a:srgbClr val="FF0000"/>
                </a:solidFill>
              </a:rPr>
              <a:t>პროფესიული ბიოგრაფია </a:t>
            </a:r>
            <a:r>
              <a:rPr lang="en-US" sz="3400" b="1" dirty="0">
                <a:solidFill>
                  <a:srgbClr val="FF0000"/>
                </a:solidFill>
              </a:rPr>
              <a:t>CV </a:t>
            </a:r>
            <a:r>
              <a:rPr lang="ka-GE" sz="3400" b="1" dirty="0">
                <a:solidFill>
                  <a:srgbClr val="FF0000"/>
                </a:solidFill>
              </a:rPr>
              <a:t>და ქართულ ენაზე ნებისმიერი ფორმატით იტვირთება </a:t>
            </a:r>
            <a:r>
              <a:rPr lang="en-US" sz="3400" b="1" dirty="0">
                <a:solidFill>
                  <a:srgbClr val="FF0000"/>
                </a:solidFill>
              </a:rPr>
              <a:t>GMUS-</a:t>
            </a:r>
            <a:r>
              <a:rPr lang="ka-GE" sz="3400" b="1" dirty="0">
                <a:solidFill>
                  <a:srgbClr val="FF0000"/>
                </a:solidFill>
              </a:rPr>
              <a:t>ში </a:t>
            </a:r>
            <a:r>
              <a:rPr lang="en-US" sz="3400" b="1" dirty="0">
                <a:solidFill>
                  <a:srgbClr val="FF0000"/>
                </a:solidFill>
              </a:rPr>
              <a:t>PDF </a:t>
            </a:r>
            <a:r>
              <a:rPr lang="ka-GE" sz="3400" b="1" dirty="0">
                <a:solidFill>
                  <a:srgbClr val="FF0000"/>
                </a:solidFill>
              </a:rPr>
              <a:t>დოკუმენტის სახით პროექტის ხელმძღვანელის მიერ;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dirty="0"/>
              <a:t>პროექტის წამყვანი და თანამონაწილე ორგანიზაციის (ასეთის არსებობის შემთხვევაში), </a:t>
            </a:r>
            <a:r>
              <a:rPr lang="ka-GE" sz="3400" b="1" dirty="0"/>
              <a:t>სამართლებრივი სტატუსის დამადასტურებელი დოკუმენტი</a:t>
            </a:r>
            <a:r>
              <a:rPr lang="ka-GE" sz="3400" dirty="0"/>
              <a:t> (წესდება/დებულება).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dirty="0"/>
              <a:t>საზღვარგარეთ რეგისტრირებული ორგანიზაციის (ასეთის არსებობის შემთხვევაში) </a:t>
            </a:r>
            <a:r>
              <a:rPr lang="ka-GE" sz="3400" b="1" dirty="0"/>
              <a:t>თანამონაწილეობის თანხმობის წერილი</a:t>
            </a:r>
            <a:r>
              <a:rPr lang="ka-GE" sz="3400" dirty="0"/>
              <a:t>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dirty="0"/>
              <a:t>თანხმობის წერილი სხვა იურიდიული/ფიზიკური პირის მატერიალურ-ტექნიკური ბაზით უზრუნველყოფის შესახებ (ასეთის არსებობის შემთხვევაში)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dirty="0"/>
              <a:t>პროექტში ძირითადი პერსონალის სტატუსით ჩართული ფიზიკური პირების </a:t>
            </a:r>
            <a:r>
              <a:rPr lang="ka-GE" sz="3400" b="1" dirty="0"/>
              <a:t>აკადემიური ხარისხის დამადასტურებელი დოკუმენტები </a:t>
            </a:r>
            <a:endParaRPr lang="ka-GE" sz="3400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3400" dirty="0"/>
              <a:t>პროექტის წარმომდგენი იურიდიული და ფიზიკური პირების  ერთობლივი  </a:t>
            </a:r>
            <a:r>
              <a:rPr lang="ka-GE" sz="3400" b="1" dirty="0"/>
              <a:t>„განცხადება კონკურსში მონაწილეობის შესახებ“</a:t>
            </a:r>
            <a:r>
              <a:rPr lang="ka-GE" sz="3400" dirty="0"/>
              <a:t> (გენერირდება </a:t>
            </a:r>
            <a:r>
              <a:rPr lang="en-US" sz="3400" dirty="0"/>
              <a:t>GMUS-</a:t>
            </a:r>
            <a:r>
              <a:rPr lang="ka-GE" sz="3400" dirty="0"/>
              <a:t>ით) დამოწმებული შესაბამისი ხელმოწერებითა და ბეჭდით (ასეთის არსებობის შემთხვევაში);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32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73" y="185017"/>
            <a:ext cx="10515600" cy="770948"/>
          </a:xfrm>
        </p:spPr>
        <p:txBody>
          <a:bodyPr>
            <a:normAutofit/>
          </a:bodyPr>
          <a:lstStyle/>
          <a:p>
            <a:r>
              <a:rPr lang="ka-GE" sz="2800" b="1" dirty="0"/>
              <a:t>დამატებითი მოთხოვნები გრანტის მიმღებთა მიმართ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073" y="955965"/>
            <a:ext cx="1151312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ka-GE" sz="1800" dirty="0"/>
              <a:t>ა) გრანტის მიმღები ვალდებულია, პროექტით გათვალისწინებული კვლევის მასალებზე დაყრდნობით, გამოაქვეყნოს პუბლიკაცია. </a:t>
            </a:r>
            <a:r>
              <a:rPr lang="ka-GE" sz="1800" b="1" dirty="0"/>
              <a:t>მონოგრაფიის შემთხვევაში ქართულ და ინგლისურ ენაზე</a:t>
            </a:r>
            <a:r>
              <a:rPr lang="ka-GE" sz="1800" dirty="0"/>
              <a:t>, ხოლო სამეცნიერო სტატიის შემთხვევაში </a:t>
            </a:r>
            <a:r>
              <a:rPr lang="ka-GE" sz="1800" b="1" dirty="0"/>
              <a:t>სტატია გამოაქვეყნოს საერთაშორისო რეფერირებად და ციტირებად გამოცემებში </a:t>
            </a:r>
            <a:r>
              <a:rPr lang="ka-GE" sz="1800" dirty="0"/>
              <a:t>ან წარმოადგინოს ცნობა სტატიის გამოსაქვეყნებლად მიღების შესახებ.</a:t>
            </a:r>
            <a:endParaRPr lang="en-US" sz="1800" dirty="0"/>
          </a:p>
          <a:p>
            <a:pPr marL="0" indent="0" algn="just">
              <a:buNone/>
            </a:pPr>
            <a:r>
              <a:rPr lang="ka-GE" sz="1800" dirty="0"/>
              <a:t>ბ) პროექტის განხორციელების შედეგების ამსახველი </a:t>
            </a:r>
            <a:r>
              <a:rPr lang="ka-GE" sz="1800" b="1" dirty="0"/>
              <a:t>სტატია</a:t>
            </a:r>
            <a:r>
              <a:rPr lang="ka-GE" sz="1800" dirty="0"/>
              <a:t> (ასეთის არსებობის შემთხვევაში)</a:t>
            </a:r>
            <a:r>
              <a:rPr lang="en-US" sz="1800" dirty="0"/>
              <a:t> </a:t>
            </a:r>
            <a:r>
              <a:rPr lang="ka-GE" sz="1800" b="1" dirty="0"/>
              <a:t>გამოქვეყნებული უნდა იყოს იმ ჟურნალებში, წიგნებსა და კრებულებში, რომლებიც ხილვადია შემდეგ</a:t>
            </a:r>
            <a:r>
              <a:rPr lang="en-US" sz="1800" b="1" dirty="0"/>
              <a:t> </a:t>
            </a:r>
            <a:r>
              <a:rPr lang="ka-GE" sz="1800" b="1" dirty="0"/>
              <a:t>სამეცნიერო ბაზებში: </a:t>
            </a:r>
            <a:r>
              <a:rPr lang="en-US" sz="1800" b="1" dirty="0" err="1"/>
              <a:t>Scimago</a:t>
            </a:r>
            <a:r>
              <a:rPr lang="en-US" sz="1800" b="1" dirty="0"/>
              <a:t> Journal Ranking, Elsevier (Scopus </a:t>
            </a:r>
            <a:r>
              <a:rPr lang="ka-GE" sz="1800" b="1" dirty="0"/>
              <a:t>და </a:t>
            </a:r>
            <a:r>
              <a:rPr lang="en-US" sz="1800" b="1" dirty="0"/>
              <a:t>ScienceDirect), Web of Science, ERIH plus, </a:t>
            </a:r>
            <a:r>
              <a:rPr lang="ka-GE" sz="1800" dirty="0">
                <a:highlight>
                  <a:srgbClr val="FFFF00"/>
                </a:highlight>
              </a:rPr>
              <a:t>ასევე ჟურნალში - </a:t>
            </a:r>
            <a:r>
              <a:rPr lang="ka-GE" sz="1800" dirty="0" err="1">
                <a:highlight>
                  <a:srgbClr val="FFFF00"/>
                </a:highlight>
              </a:rPr>
              <a:t>The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 err="1">
                <a:highlight>
                  <a:srgbClr val="FFFF00"/>
                </a:highlight>
              </a:rPr>
              <a:t>Journal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 err="1">
                <a:highlight>
                  <a:srgbClr val="FFFF00"/>
                </a:highlight>
              </a:rPr>
              <a:t>of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 err="1">
                <a:highlight>
                  <a:srgbClr val="FFFF00"/>
                </a:highlight>
              </a:rPr>
              <a:t>Nature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 err="1">
                <a:highlight>
                  <a:srgbClr val="FFFF00"/>
                </a:highlight>
              </a:rPr>
              <a:t>Studies</a:t>
            </a:r>
            <a:r>
              <a:rPr lang="ka-GE" sz="1800" dirty="0">
                <a:highlight>
                  <a:srgbClr val="FFFF00"/>
                </a:highlight>
              </a:rPr>
              <a:t> - </a:t>
            </a:r>
            <a:r>
              <a:rPr lang="ka-GE" sz="1800" dirty="0" err="1">
                <a:highlight>
                  <a:srgbClr val="FFFF00"/>
                </a:highlight>
              </a:rPr>
              <a:t>Annals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 err="1">
                <a:highlight>
                  <a:srgbClr val="FFFF00"/>
                </a:highlight>
              </a:rPr>
              <a:t>of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 err="1">
                <a:highlight>
                  <a:srgbClr val="FFFF00"/>
                </a:highlight>
              </a:rPr>
              <a:t>Agrarian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 err="1">
                <a:highlight>
                  <a:srgbClr val="FFFF00"/>
                </a:highlight>
              </a:rPr>
              <a:t>Science</a:t>
            </a:r>
            <a:r>
              <a:rPr lang="ka-GE" sz="1800" dirty="0">
                <a:highlight>
                  <a:srgbClr val="FFFF00"/>
                </a:highlight>
              </a:rPr>
              <a:t> </a:t>
            </a:r>
            <a:r>
              <a:rPr lang="ka-GE" sz="1800" dirty="0"/>
              <a:t>ან წარმოადგინოს ცნობა სტატიის გამოსაქვეყნებლად მიღების შესახებ. </a:t>
            </a:r>
          </a:p>
          <a:p>
            <a:pPr marL="0" indent="0" algn="just">
              <a:buNone/>
            </a:pPr>
            <a:r>
              <a:rPr lang="ka-GE" sz="1800" dirty="0"/>
              <a:t>გ) პროექტის განხორციელების შედეგად მიღებული შედეგების ამსახველი </a:t>
            </a:r>
            <a:r>
              <a:rPr lang="ka-GE" sz="1800" b="1" dirty="0"/>
              <a:t>მონოგრაფია დამტკიცებული</a:t>
            </a:r>
            <a:r>
              <a:rPr lang="en-US" sz="1800" b="1" dirty="0"/>
              <a:t> </a:t>
            </a:r>
            <a:r>
              <a:rPr lang="ka-GE" sz="1800" b="1" dirty="0"/>
              <a:t>უნდა იყოს წამყვანი ორგანიზაციის დარგობრივი სარედაქციო / საგამომცემლო / სამეცნიერო / აკადემიური</a:t>
            </a:r>
            <a:r>
              <a:rPr lang="en-US" sz="1800" b="1" dirty="0"/>
              <a:t> </a:t>
            </a:r>
            <a:r>
              <a:rPr lang="ka-GE" sz="1800" b="1" dirty="0"/>
              <a:t>საბჭოს, </a:t>
            </a:r>
            <a:r>
              <a:rPr lang="ka-GE" sz="1800" dirty="0"/>
              <a:t>ან მასთან გათანაბრებული სტრუქტურის მიერ. </a:t>
            </a:r>
          </a:p>
          <a:p>
            <a:pPr marL="0" indent="0" algn="just">
              <a:buNone/>
            </a:pPr>
            <a:r>
              <a:rPr lang="ka-GE" sz="1800" dirty="0"/>
              <a:t>დ) საგრანტო პროექტის ფარგლებში განხორციელებული კვლევის შედეგების ამსახველ პუბლიკაციებში</a:t>
            </a:r>
            <a:r>
              <a:rPr lang="en-US" sz="1800" dirty="0"/>
              <a:t> </a:t>
            </a:r>
            <a:r>
              <a:rPr lang="ka-GE" sz="1800" dirty="0"/>
              <a:t>(სტატია, მონოგრაფია და ა.შ.)</a:t>
            </a:r>
            <a:r>
              <a:rPr lang="en-US" sz="1800" dirty="0"/>
              <a:t> </a:t>
            </a:r>
            <a:r>
              <a:rPr lang="ka-GE" sz="1800" dirty="0"/>
              <a:t>სავალდებულოა მითითებული იყოს, რომ</a:t>
            </a:r>
            <a:r>
              <a:rPr lang="en-US" sz="1800" dirty="0"/>
              <a:t> </a:t>
            </a:r>
            <a:r>
              <a:rPr lang="ka-GE" sz="1800" dirty="0"/>
              <a:t>კვლევა განხორციელდა „შოთა რუსთაველის საქართველოს ეროვნული სამეცნიერო ფონდის</a:t>
            </a:r>
            <a:r>
              <a:rPr lang="en-US" sz="1800" dirty="0"/>
              <a:t> </a:t>
            </a:r>
            <a:r>
              <a:rPr lang="en-US" sz="1800" dirty="0" err="1"/>
              <a:t>მხარდაჭერით</a:t>
            </a:r>
            <a:r>
              <a:rPr lang="en-US" sz="1800" dirty="0"/>
              <a:t> [</a:t>
            </a:r>
            <a:r>
              <a:rPr lang="en-US" sz="1800" dirty="0" err="1"/>
              <a:t>გრანტის</a:t>
            </a:r>
            <a:r>
              <a:rPr lang="en-US" sz="1800" dirty="0"/>
              <a:t> </a:t>
            </a:r>
            <a:r>
              <a:rPr lang="en-US" sz="1800" dirty="0" err="1"/>
              <a:t>ნომერი</a:t>
            </a:r>
            <a:r>
              <a:rPr lang="en-US" sz="1800" dirty="0"/>
              <a:t> ...]“ / „This work was supported by Shota </a:t>
            </a:r>
            <a:r>
              <a:rPr lang="en-US" sz="1800" dirty="0" err="1"/>
              <a:t>Rustaveli</a:t>
            </a:r>
            <a:r>
              <a:rPr lang="en-US" sz="1800" dirty="0"/>
              <a:t> National Science Foundation</a:t>
            </a:r>
            <a:r>
              <a:rPr lang="ka-GE" sz="1800" dirty="0"/>
              <a:t> </a:t>
            </a:r>
            <a:r>
              <a:rPr lang="en-US" sz="1800" dirty="0"/>
              <a:t>of Georgia (SRNSFG) [grant number …]“. </a:t>
            </a:r>
          </a:p>
          <a:p>
            <a:pPr marL="0" indent="0" algn="just">
              <a:buNone/>
            </a:pPr>
            <a:r>
              <a:rPr lang="ka-GE" sz="1800" dirty="0"/>
              <a:t>ე) გრანტის მიმღები ვალდებულია უზრუნველყოს გრანტის სახსრებით გამოცემული თითოეული</a:t>
            </a:r>
            <a:r>
              <a:rPr lang="en-US" sz="1800" dirty="0"/>
              <a:t> </a:t>
            </a:r>
            <a:r>
              <a:rPr lang="ka-GE" sz="1800" dirty="0"/>
              <a:t>ნაბეჭდი ერთეულისთვის საერთაშორისო სტანდარტული ნორმების (</a:t>
            </a:r>
            <a:r>
              <a:rPr lang="en-US" sz="1800" dirty="0"/>
              <a:t>ISBN, ISSN) </a:t>
            </a:r>
            <a:r>
              <a:rPr lang="ka-GE" sz="1800" dirty="0"/>
              <a:t>მინიჭება, გამოცემული</a:t>
            </a:r>
            <a:r>
              <a:rPr lang="en-US" sz="1800" dirty="0"/>
              <a:t> </a:t>
            </a:r>
            <a:r>
              <a:rPr lang="ka-GE" sz="1800" dirty="0"/>
              <a:t>ნაბეჭდი ერთეულების 1/3-ის უმაღლეს საგანმანათლებლო დაწესებულებების ბიბლიოთეკებში</a:t>
            </a:r>
            <a:r>
              <a:rPr lang="en-US" sz="1800" dirty="0"/>
              <a:t> </a:t>
            </a:r>
            <a:r>
              <a:rPr lang="ka-GE" sz="1800" dirty="0"/>
              <a:t>გავრცელება და გრანტის გამცემისთვის ხუთ-ხუთი ეგზემპლარის გადაცემა.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12434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034" y="171162"/>
            <a:ext cx="11374584" cy="1325563"/>
          </a:xfrm>
        </p:spPr>
        <p:txBody>
          <a:bodyPr>
            <a:normAutofit/>
          </a:bodyPr>
          <a:lstStyle/>
          <a:p>
            <a:r>
              <a:rPr lang="ka-GE" sz="2800" b="1" dirty="0"/>
              <a:t>მეორე ლოტი - საერთაშორისო სამეცნიერო ღონისძიების ორგანიზება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034" y="1496725"/>
            <a:ext cx="1093816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1800" b="1" i="1" dirty="0"/>
              <a:t>მიზანი</a:t>
            </a:r>
          </a:p>
          <a:p>
            <a:pPr marL="0" indent="0" algn="just">
              <a:buNone/>
            </a:pPr>
            <a:r>
              <a:rPr lang="ka-GE" sz="1800" dirty="0"/>
              <a:t>ბ) საერთაშორისო სამეცნიერო ღონისძიებების საგრანტო კონკურსის შემთხვევაში: </a:t>
            </a:r>
          </a:p>
          <a:p>
            <a:pPr marL="0" indent="0" algn="just">
              <a:buNone/>
            </a:pPr>
            <a:r>
              <a:rPr lang="ka-GE" sz="1800" b="1" dirty="0">
                <a:solidFill>
                  <a:srgbClr val="FF0000"/>
                </a:solidFill>
              </a:rPr>
              <a:t>ბ.ა)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კავკასიის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შემსწავლელი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მეცნიერებების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მაღალი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რანგის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საერთაშორისო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სამეცნიერო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კონფერენციების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,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სეზონური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სკოლების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,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კონგრესების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,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ფორუმების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,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სიმპოზიუმების</a:t>
            </a:r>
            <a:r>
              <a:rPr lang="ka-GE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ა და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კომბინირებული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ღონისძიებების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ჩატარებას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ფართო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საზოგადოების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ჩართულობით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,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კავკასიის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შემსწავლელი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კვლევების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პოპულარიზაციასა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და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საერთაშორისო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სამეცნიერო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ასპარეზზე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Sylfaen" panose="010A0502050306030303" pitchFamily="18" charset="0"/>
              </a:rPr>
              <a:t>წარდგენას</a:t>
            </a:r>
            <a:r>
              <a:rPr lang="en-US" sz="1800" b="1" dirty="0">
                <a:solidFill>
                  <a:srgbClr val="FF0000"/>
                </a:solidFill>
                <a:latin typeface="Sylfaen" panose="010A0502050306030303" pitchFamily="18" charset="0"/>
              </a:rPr>
              <a:t>;</a:t>
            </a:r>
            <a:endParaRPr lang="ka-GE" sz="1800" b="1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0" indent="0" algn="just">
              <a:buNone/>
            </a:pPr>
            <a:r>
              <a:rPr lang="ka-GE" sz="1800" dirty="0"/>
              <a:t>ბ.ბ) სხვადასხვა თაობისა და სხვადასხვა კვლევითი ცენტრების მკვლევართა შორის გამოცდილების გაზიარებას; </a:t>
            </a:r>
          </a:p>
          <a:p>
            <a:pPr marL="0" indent="0" algn="just">
              <a:buNone/>
            </a:pPr>
            <a:r>
              <a:rPr lang="ka-GE" sz="1800" dirty="0"/>
              <a:t>ბ.გ) ინფორმაციის გაცვლისა და გამოცდილების გაზიარების შედეგად, ადგილობრივი სამეცნიერო პოტენციალის გაძლიერებას; </a:t>
            </a:r>
          </a:p>
          <a:p>
            <a:pPr marL="0" indent="0" algn="just">
              <a:buNone/>
            </a:pPr>
            <a:r>
              <a:rPr lang="ka-GE" sz="1800" dirty="0"/>
              <a:t>ბ.დ) საერთაშორისო თანამშრომლობის წახალისებას;</a:t>
            </a:r>
          </a:p>
          <a:p>
            <a:pPr marL="0" indent="0" algn="just">
              <a:buNone/>
            </a:pPr>
            <a:r>
              <a:rPr lang="ka-GE" sz="1800" dirty="0"/>
              <a:t>ბ.ე) კავკასიის შემსწავლელ მეცნიერებებში ახალგაზრდა კადრების მოზიდვას; </a:t>
            </a:r>
          </a:p>
          <a:p>
            <a:pPr marL="0" indent="0" algn="just">
              <a:buNone/>
            </a:pPr>
            <a:r>
              <a:rPr lang="ka-GE" sz="1800" dirty="0"/>
              <a:t>ბ.ვ) სამეცნიერო შრომების საერთაშორისო ჟურნალებსა და სამეცნიერო კრებულებში დაბეჭდვის შესაძლებლობის გაზრდას.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107" y="56523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966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1747</TotalTime>
  <Words>1659</Words>
  <Application>Microsoft Office PowerPoint</Application>
  <PresentationFormat>Widescreen</PresentationFormat>
  <Paragraphs>143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bpgArial</vt:lpstr>
      <vt:lpstr>Calibri</vt:lpstr>
      <vt:lpstr>Calibri Light</vt:lpstr>
      <vt:lpstr>Sylfaen</vt:lpstr>
      <vt:lpstr>Wingdings</vt:lpstr>
      <vt:lpstr>Office Theme</vt:lpstr>
      <vt:lpstr>2026 წლის კავკასიოლოგიის მიმართულებით სამეცნიერო კვლევითი პროექტების ხელშეწყობისა და საერთაშორისო სამეცნიერო ღონისძიებების  საგრანტო კონკურსი</vt:lpstr>
      <vt:lpstr>PowerPoint Presentation</vt:lpstr>
      <vt:lpstr>პირველი ლოტი - კავკასიის რეგიონის შემსწავლელ სამეცნიერო კვლევითი პროექტები</vt:lpstr>
      <vt:lpstr>კონკურსში მონაწილე სუბიექტები</vt:lpstr>
      <vt:lpstr>ძირითადი მოთხოვნები - კავკასიის რეგიონის შემსწავლელ სამეცნიერო კვლევითი პროექტები</vt:lpstr>
      <vt:lpstr>ფინანსური მოთხოვნები</vt:lpstr>
      <vt:lpstr>საკონკურსო დოკუმენტაცია</vt:lpstr>
      <vt:lpstr>დამატებითი მოთხოვნები გრანტის მიმღებთა მიმართ</vt:lpstr>
      <vt:lpstr>მეორე ლოტი - საერთაშორისო სამეცნიერო ღონისძიების ორგანიზება</vt:lpstr>
      <vt:lpstr>საერთაშორისო სამეცნიერო ღონისძიებების საგრანტო კონკურსი მოიცავს შემდეგ სამეცნიერო მიმართულებებს</vt:lpstr>
      <vt:lpstr>კონკურსში მონაწილე სუბიექტები</vt:lpstr>
      <vt:lpstr>ძირითადი მოთხოვნები - საერთაშორისო სამეცნიერო ღონისძიების ორგანიზება</vt:lpstr>
      <vt:lpstr>ფინანსური მოთხოვნები</vt:lpstr>
      <vt:lpstr>საკონკურსო დოკუმენტაცია</vt:lpstr>
      <vt:lpstr>დამატებითი მოთხოვნები გრანტის მიმღებთა მიმართ</vt:lpstr>
      <vt:lpstr>კონკურსზე რეგისტრაციის წესი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კავკასიოლოგიის მიმართულებით სამეცნიერო კვლევითი პროექტების ხელშეწყობისა და საერთაშორისო სამეცნიერო ღონისძიებების  2021 წლის საგრანტო კონკურსი</dc:title>
  <dc:creator>Ekaterine Mikautadze</dc:creator>
  <cp:lastModifiedBy>Shorena Darchiashvili</cp:lastModifiedBy>
  <cp:revision>44</cp:revision>
  <cp:lastPrinted>2024-07-15T10:38:43Z</cp:lastPrinted>
  <dcterms:created xsi:type="dcterms:W3CDTF">2021-03-15T08:17:25Z</dcterms:created>
  <dcterms:modified xsi:type="dcterms:W3CDTF">2026-03-25T08:10:42Z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dd2b3a5-926f-4111-8eea-9c5318b8762f_Enabled">
    <vt:lpwstr>true</vt:lpwstr>
  </property>
  <property fmtid="{D5CDD505-2E9C-101B-9397-08002B2CF9AE}" pid="3" name="MSIP_Label_cdd2b3a5-926f-4111-8eea-9c5318b8762f_SetDate">
    <vt:lpwstr>2026-03-23T12:12:33Z</vt:lpwstr>
  </property>
  <property fmtid="{D5CDD505-2E9C-101B-9397-08002B2CF9AE}" pid="4" name="MSIP_Label_cdd2b3a5-926f-4111-8eea-9c5318b8762f_Method">
    <vt:lpwstr>Standard</vt:lpwstr>
  </property>
  <property fmtid="{D5CDD505-2E9C-101B-9397-08002B2CF9AE}" pid="5" name="MSIP_Label_cdd2b3a5-926f-4111-8eea-9c5318b8762f_Name">
    <vt:lpwstr>defa4170-0d19-0005-0004-bc88714345d2</vt:lpwstr>
  </property>
  <property fmtid="{D5CDD505-2E9C-101B-9397-08002B2CF9AE}" pid="6" name="MSIP_Label_cdd2b3a5-926f-4111-8eea-9c5318b8762f_SiteId">
    <vt:lpwstr>61d2e93c-423d-43b4-8f23-1580c2341952</vt:lpwstr>
  </property>
  <property fmtid="{D5CDD505-2E9C-101B-9397-08002B2CF9AE}" pid="7" name="MSIP_Label_cdd2b3a5-926f-4111-8eea-9c5318b8762f_ActionId">
    <vt:lpwstr>884428b4-cff9-4785-8c12-8a35a825dc92</vt:lpwstr>
  </property>
  <property fmtid="{D5CDD505-2E9C-101B-9397-08002B2CF9AE}" pid="8" name="MSIP_Label_cdd2b3a5-926f-4111-8eea-9c5318b8762f_ContentBits">
    <vt:lpwstr>0</vt:lpwstr>
  </property>
  <property fmtid="{D5CDD505-2E9C-101B-9397-08002B2CF9AE}" pid="9" name="MSIP_Label_cdd2b3a5-926f-4111-8eea-9c5318b8762f_Tag">
    <vt:lpwstr>10, 3, 0, 1</vt:lpwstr>
  </property>
</Properties>
</file>