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TT Rounds Condensed Bold" panose="020B0604020202020204" charset="0"/>
      <p:regular r:id="rId16"/>
    </p:embeddedFont>
    <p:embeddedFont>
      <p:font typeface="Georgia Pro Bold" panose="020B0604020202020204" charset="0"/>
      <p:regular r:id="rId17"/>
      <p:bold r:id="rId18"/>
    </p:embeddedFont>
    <p:embeddedFont>
      <p:font typeface="TT Rounds Condensed" panose="020B0604020202020204" charset="0"/>
      <p:regular r:id="rId19"/>
    </p:embeddedFont>
    <p:embeddedFont>
      <p:font typeface="Canva Sans Bold" panose="020B0604020202020204" charset="0"/>
      <p:regular r:id="rId20"/>
    </p:embeddedFont>
    <p:embeddedFont>
      <p:font typeface="Arimo Bold" panose="020B0604020202020204" charset="0"/>
      <p:regular r:id="rId21"/>
    </p:embeddedFont>
    <p:embeddedFont>
      <p:font typeface="Calibri (MS)" panose="020B0604020202020204" charset="0"/>
      <p:regular r:id="rId22"/>
    </p:embeddedFont>
    <p:embeddedFont>
      <p:font typeface="Georgia Pro" panose="020B0604020202020204" charset="0"/>
      <p:regular r:id="rId23"/>
      <p:bold r:id="rId24"/>
      <p:italic r:id="rId25"/>
      <p:boldItalic r:id="rId26"/>
    </p:embeddedFont>
    <p:embeddedFont>
      <p:font typeface="Calibri (MS) Bold" panose="020B060402020202020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Arimo Italics" panose="020B0604020202020204" charset="0"/>
      <p:regular r:id="rId32"/>
    </p:embeddedFont>
    <p:embeddedFont>
      <p:font typeface="Arimo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E7D332-7F55-405D-A7CD-5285465ED60D}" v="130" dt="2025-10-08T08:24:33.8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63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21" Type="http://schemas.openxmlformats.org/officeDocument/2006/relationships/font" Target="fonts/font6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15.10.2025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*GMUS – Grant Management Unified System/ გრანტების მართვის ერთიანი სისტემა.</a:t>
            </a:r>
          </a:p>
          <a:p>
            <a:r>
              <a:rPr lang="en-US"/>
              <a:t>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9668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5.pn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gmus.rustaveli.org.ge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hyperlink" Target="https://rustaveli.org.ge/geo/grantebis-martvis-ertiani-sistem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58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1794" y="5700930"/>
            <a:ext cx="4477178" cy="4477178"/>
          </a:xfrm>
          <a:custGeom>
            <a:avLst/>
            <a:gdLst/>
            <a:ahLst/>
            <a:cxnLst/>
            <a:rect l="l" t="t" r="r" b="b"/>
            <a:pathLst>
              <a:path w="4477178" h="4477178">
                <a:moveTo>
                  <a:pt x="0" y="0"/>
                </a:moveTo>
                <a:lnTo>
                  <a:pt x="4477177" y="0"/>
                </a:lnTo>
                <a:lnTo>
                  <a:pt x="4477177" y="4477178"/>
                </a:lnTo>
                <a:lnTo>
                  <a:pt x="0" y="44771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669736" y="5872594"/>
            <a:ext cx="11334649" cy="411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245"/>
              </a:lnSpc>
            </a:pPr>
            <a:r>
              <a:rPr lang="en-US" sz="2700" b="1" dirty="0" err="1">
                <a:solidFill>
                  <a:srgbClr val="FFFFFF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კოორდინატორი</a:t>
            </a:r>
            <a:r>
              <a:rPr lang="en-US" sz="2700" dirty="0">
                <a:solidFill>
                  <a:srgbClr val="FFFFFF"/>
                </a:solidFill>
                <a:latin typeface="Georgia Pro"/>
                <a:ea typeface="Georgia Pro"/>
                <a:cs typeface="Georgia Pro"/>
                <a:sym typeface="Georgia Pro"/>
              </a:rPr>
              <a:t>:</a:t>
            </a:r>
          </a:p>
          <a:p>
            <a:pPr algn="r">
              <a:lnSpc>
                <a:spcPts val="3245"/>
              </a:lnSpc>
            </a:pPr>
            <a:r>
              <a:rPr lang="en-US" sz="2700" dirty="0" err="1">
                <a:solidFill>
                  <a:srgbClr val="FFFFFF"/>
                </a:solidFill>
                <a:latin typeface="Georgia Pro"/>
                <a:ea typeface="Georgia Pro"/>
                <a:cs typeface="Georgia Pro"/>
                <a:sym typeface="Georgia Pro"/>
              </a:rPr>
              <a:t>დავით</a:t>
            </a:r>
            <a:r>
              <a:rPr lang="en-US" sz="2700" dirty="0">
                <a:solidFill>
                  <a:srgbClr val="FFFFFF"/>
                </a:solidFill>
                <a:latin typeface="Georgia Pro"/>
                <a:ea typeface="Georgia Pro"/>
                <a:cs typeface="Georgia Pro"/>
                <a:sym typeface="Georgia Pro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Georgia Pro"/>
                <a:ea typeface="Georgia Pro"/>
                <a:cs typeface="Georgia Pro"/>
                <a:sym typeface="Georgia Pro"/>
              </a:rPr>
              <a:t>ჩიჩუა</a:t>
            </a:r>
            <a:r>
              <a:rPr lang="en-US" sz="2700" dirty="0">
                <a:solidFill>
                  <a:srgbClr val="FFFFFF"/>
                </a:solidFill>
                <a:latin typeface="Georgia Pro"/>
                <a:ea typeface="Georgia Pro"/>
                <a:cs typeface="Georgia Pro"/>
                <a:sym typeface="Georgia Pro"/>
              </a:rPr>
              <a:t> </a:t>
            </a:r>
            <a:endParaRPr lang="en-US" sz="2700" dirty="0">
              <a:solidFill>
                <a:srgbClr val="FFFFFF"/>
              </a:solidFill>
              <a:latin typeface="Georgia Pro"/>
              <a:ea typeface="Georgia Pro"/>
              <a:cs typeface="Georgia Pro"/>
            </a:endParaRPr>
          </a:p>
          <a:p>
            <a:pPr algn="r">
              <a:lnSpc>
                <a:spcPts val="3245"/>
              </a:lnSpc>
            </a:pPr>
            <a:endParaRPr lang="en-US" sz="2704" dirty="0">
              <a:solidFill>
                <a:srgbClr val="FFFFFF"/>
              </a:solidFill>
              <a:latin typeface="Georgia Pro"/>
              <a:ea typeface="Georgia Pro"/>
              <a:cs typeface="Georgia Pro"/>
              <a:sym typeface="Georgia Pro"/>
            </a:endParaRPr>
          </a:p>
          <a:p>
            <a:pPr algn="r">
              <a:lnSpc>
                <a:spcPts val="3245"/>
              </a:lnSpc>
            </a:pPr>
            <a:r>
              <a:rPr lang="en-US" sz="2700" b="1" dirty="0" err="1">
                <a:solidFill>
                  <a:srgbClr val="FFFFFF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ასისტენტები</a:t>
            </a:r>
            <a:r>
              <a:rPr lang="en-US" sz="2700" b="1" dirty="0">
                <a:solidFill>
                  <a:srgbClr val="FFFFFF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:</a:t>
            </a:r>
            <a:endParaRPr lang="en-US" sz="2700" b="1" dirty="0">
              <a:solidFill>
                <a:srgbClr val="FFFFFF"/>
              </a:solidFill>
              <a:latin typeface="Georgia Pro Bold"/>
              <a:ea typeface="Georgia Pro Bold"/>
              <a:cs typeface="Georgia Pro Bold"/>
            </a:endParaRPr>
          </a:p>
          <a:p>
            <a:pPr algn="r">
              <a:lnSpc>
                <a:spcPts val="3245"/>
              </a:lnSpc>
            </a:pPr>
            <a:r>
              <a:rPr lang="en-US" sz="2700" dirty="0">
                <a:solidFill>
                  <a:srgbClr val="FFFFFF"/>
                </a:solidFill>
                <a:latin typeface="Georgia Pro"/>
                <a:ea typeface="Georgia Pro"/>
                <a:cs typeface="Georgia Pro"/>
                <a:sym typeface="Georgia Pro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Georgia Pro"/>
                <a:ea typeface="Georgia Pro"/>
                <a:cs typeface="Georgia Pro"/>
                <a:sym typeface="Georgia Pro"/>
              </a:rPr>
              <a:t>ტატა</a:t>
            </a:r>
            <a:r>
              <a:rPr lang="en-US" sz="2700" dirty="0">
                <a:solidFill>
                  <a:srgbClr val="FFFFFF"/>
                </a:solidFill>
                <a:latin typeface="Georgia Pro"/>
                <a:ea typeface="Georgia Pro"/>
                <a:cs typeface="Georgia Pro"/>
                <a:sym typeface="Georgia Pro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Georgia Pro"/>
                <a:ea typeface="Georgia Pro"/>
                <a:cs typeface="Georgia Pro"/>
                <a:sym typeface="Georgia Pro"/>
              </a:rPr>
              <a:t>ოქროჯანაშვილი</a:t>
            </a:r>
            <a:r>
              <a:rPr lang="en-US" sz="2700" dirty="0">
                <a:solidFill>
                  <a:srgbClr val="FFFFFF"/>
                </a:solidFill>
                <a:latin typeface="Georgia Pro"/>
                <a:ea typeface="Georgia Pro"/>
                <a:cs typeface="Georgia Pro"/>
                <a:sym typeface="Georgia Pro"/>
              </a:rPr>
              <a:t> </a:t>
            </a:r>
            <a:endParaRPr lang="en-US" sz="2700" dirty="0">
              <a:solidFill>
                <a:srgbClr val="FFFFFF"/>
              </a:solidFill>
              <a:latin typeface="Georgia Pro"/>
              <a:ea typeface="Georgia Pro"/>
              <a:cs typeface="Georgia Pro"/>
            </a:endParaRPr>
          </a:p>
          <a:p>
            <a:pPr algn="r">
              <a:lnSpc>
                <a:spcPts val="3245"/>
              </a:lnSpc>
            </a:pPr>
            <a:r>
              <a:rPr lang="en-US" sz="2700" dirty="0">
                <a:solidFill>
                  <a:srgbClr val="FFFFFF"/>
                </a:solidFill>
                <a:latin typeface="Georgia Pro"/>
                <a:ea typeface="Georgia Pro"/>
                <a:cs typeface="Georgia Pro"/>
                <a:sym typeface="Georgia Pro"/>
              </a:rPr>
              <a:t>                                                                                                  </a:t>
            </a:r>
            <a:r>
              <a:rPr lang="en-US" sz="2700" dirty="0" err="1">
                <a:solidFill>
                  <a:srgbClr val="FFFFFF"/>
                </a:solidFill>
                <a:latin typeface="Georgia Pro"/>
                <a:ea typeface="Georgia Pro"/>
                <a:cs typeface="Georgia Pro"/>
                <a:sym typeface="Georgia Pro"/>
              </a:rPr>
              <a:t>ნინო</a:t>
            </a:r>
            <a:r>
              <a:rPr lang="en-US" sz="2700" dirty="0">
                <a:solidFill>
                  <a:srgbClr val="FFFFFF"/>
                </a:solidFill>
                <a:latin typeface="Georgia Pro"/>
                <a:ea typeface="Georgia Pro"/>
                <a:cs typeface="Georgia Pro"/>
                <a:sym typeface="Georgia Pro"/>
              </a:rPr>
              <a:t>  </a:t>
            </a:r>
            <a:r>
              <a:rPr lang="en-US" sz="2700" dirty="0" err="1">
                <a:solidFill>
                  <a:srgbClr val="FFFFFF"/>
                </a:solidFill>
                <a:latin typeface="Georgia Pro"/>
                <a:ea typeface="Georgia Pro"/>
                <a:cs typeface="Georgia Pro"/>
                <a:sym typeface="Georgia Pro"/>
              </a:rPr>
              <a:t>ცოკილაური</a:t>
            </a:r>
            <a:endParaRPr lang="en-US" sz="2700" dirty="0" err="1">
              <a:solidFill>
                <a:srgbClr val="FFFFFF"/>
              </a:solidFill>
              <a:latin typeface="Georgia Pro"/>
              <a:ea typeface="Georgia Pro"/>
              <a:cs typeface="Georgia Pro"/>
            </a:endParaRPr>
          </a:p>
          <a:p>
            <a:pPr algn="r">
              <a:lnSpc>
                <a:spcPts val="3245"/>
              </a:lnSpc>
            </a:pPr>
            <a:endParaRPr lang="en-US" sz="2704" dirty="0">
              <a:solidFill>
                <a:srgbClr val="FFFFFF"/>
              </a:solidFill>
              <a:latin typeface="Georgia Pro"/>
              <a:ea typeface="Georgia Pro"/>
              <a:cs typeface="Georgia Pro"/>
              <a:sym typeface="Georgia Pro"/>
            </a:endParaRPr>
          </a:p>
          <a:p>
            <a:pPr algn="r">
              <a:lnSpc>
                <a:spcPts val="3245"/>
              </a:lnSpc>
            </a:pPr>
            <a:endParaRPr lang="en-US" sz="2704" dirty="0">
              <a:solidFill>
                <a:srgbClr val="FFFFFF"/>
              </a:solidFill>
              <a:latin typeface="Georgia Pro"/>
              <a:ea typeface="Georgia Pro"/>
              <a:cs typeface="Georgia Pro"/>
              <a:sym typeface="Georgia Pro"/>
            </a:endParaRPr>
          </a:p>
          <a:p>
            <a:pPr algn="r">
              <a:lnSpc>
                <a:spcPts val="3245"/>
              </a:lnSpc>
            </a:pPr>
            <a:r>
              <a:rPr lang="en-US" sz="2700" b="1" dirty="0" err="1">
                <a:solidFill>
                  <a:srgbClr val="FFFFFF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ფინანსური</a:t>
            </a:r>
            <a:r>
              <a:rPr lang="en-US" sz="2700" b="1" dirty="0">
                <a:solidFill>
                  <a:srgbClr val="FFFFFF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 </a:t>
            </a:r>
            <a:r>
              <a:rPr lang="en-US" sz="2700" b="1" dirty="0" err="1">
                <a:solidFill>
                  <a:srgbClr val="FFFFFF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კონსულტანტი</a:t>
            </a:r>
            <a:r>
              <a:rPr lang="en-US" sz="2700" b="1" dirty="0">
                <a:solidFill>
                  <a:srgbClr val="FFFFFF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:</a:t>
            </a:r>
            <a:endParaRPr lang="en-US" sz="2700" b="1" dirty="0">
              <a:solidFill>
                <a:srgbClr val="FFFFFF"/>
              </a:solidFill>
              <a:latin typeface="Georgia Pro Bold"/>
              <a:ea typeface="Georgia Pro Bold"/>
              <a:cs typeface="Georgia Pro Bold"/>
            </a:endParaRPr>
          </a:p>
          <a:p>
            <a:pPr algn="r">
              <a:lnSpc>
                <a:spcPts val="3245"/>
              </a:lnSpc>
            </a:pPr>
            <a:r>
              <a:rPr lang="en-US" sz="2700" dirty="0">
                <a:solidFill>
                  <a:srgbClr val="FFFFFF"/>
                </a:solidFill>
                <a:latin typeface="Georgia Pro"/>
                <a:ea typeface="Georgia Pro"/>
                <a:cs typeface="Georgia Pro"/>
                <a:sym typeface="Georgia Pro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Georgia Pro"/>
                <a:ea typeface="Georgia Pro"/>
                <a:cs typeface="Georgia Pro"/>
                <a:sym typeface="Georgia Pro"/>
              </a:rPr>
              <a:t>ზურაბი</a:t>
            </a:r>
            <a:r>
              <a:rPr lang="en-US" sz="2700" dirty="0">
                <a:solidFill>
                  <a:srgbClr val="FFFFFF"/>
                </a:solidFill>
                <a:latin typeface="Georgia Pro"/>
                <a:ea typeface="Georgia Pro"/>
                <a:cs typeface="Georgia Pro"/>
                <a:sym typeface="Georgia Pro"/>
              </a:rPr>
              <a:t> </a:t>
            </a:r>
            <a:r>
              <a:rPr lang="en-US" sz="2700" dirty="0" err="1" smtClean="0">
                <a:solidFill>
                  <a:srgbClr val="FFFFFF"/>
                </a:solidFill>
                <a:latin typeface="Georgia Pro"/>
                <a:ea typeface="Georgia Pro"/>
                <a:cs typeface="Georgia Pro"/>
                <a:sym typeface="Georgia Pro"/>
              </a:rPr>
              <a:t>აბრამიშ</a:t>
            </a:r>
            <a:r>
              <a:rPr lang="ka-GE" sz="2700" smtClean="0">
                <a:solidFill>
                  <a:srgbClr val="FFFFFF"/>
                </a:solidFill>
                <a:latin typeface="Georgia Pro"/>
                <a:ea typeface="Georgia Pro"/>
                <a:cs typeface="Georgia Pro"/>
                <a:sym typeface="Georgia Pro"/>
              </a:rPr>
              <a:t>ვ</a:t>
            </a:r>
            <a:r>
              <a:rPr lang="en-US" sz="2700" smtClean="0">
                <a:solidFill>
                  <a:srgbClr val="FFFFFF"/>
                </a:solidFill>
                <a:latin typeface="Georgia Pro"/>
                <a:ea typeface="Georgia Pro"/>
                <a:cs typeface="Georgia Pro"/>
                <a:sym typeface="Georgia Pro"/>
              </a:rPr>
              <a:t>ილი</a:t>
            </a:r>
            <a:endParaRPr lang="en-US" sz="2700" dirty="0">
              <a:solidFill>
                <a:srgbClr val="FFFFFF"/>
              </a:solidFill>
              <a:latin typeface="Georgia Pro"/>
              <a:ea typeface="Georgia Pro"/>
              <a:cs typeface="Georgia Pro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193340" y="2418785"/>
            <a:ext cx="16553868" cy="2543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1"/>
              </a:lnSpc>
            </a:pPr>
            <a:r>
              <a:rPr lang="en-US" sz="5326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მაგისტრანტთა სასწავლო-კვლევითი პროექტების გრანტით დაფინანსების 2025 წლის საგრანტო კონკურსი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64978" y="4878478"/>
            <a:ext cx="10407886" cy="3890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6730" lvl="1" indent="-253365" algn="l">
              <a:lnSpc>
                <a:spcPts val="3023"/>
              </a:lnSpc>
              <a:buFont typeface="Arial"/>
              <a:buChar char="•"/>
            </a:pPr>
            <a:r>
              <a:rPr lang="en-US" sz="2799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პროექტებს აფასებს ფონდის გენერალური დირექტორის ინდივიდუალური ადმინისტრაციულ-სამართლებრივი აქტით შექმნილი საკონკურსო  კომისია, რომელიც განიხილავს კონკურსზე წარმოდგენილ განაცხადებს და გამოავლენს გამარჯვებულ პროექტებს;</a:t>
            </a:r>
          </a:p>
          <a:p>
            <a:pPr marL="506730" lvl="1" indent="-253365" algn="l">
              <a:lnSpc>
                <a:spcPts val="3023"/>
              </a:lnSpc>
            </a:pPr>
            <a:endParaRPr lang="en-US" sz="2799">
              <a:solidFill>
                <a:srgbClr val="1A385A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06730" lvl="1" indent="-253365" algn="l">
              <a:lnSpc>
                <a:spcPts val="3023"/>
              </a:lnSpc>
              <a:buFont typeface="Arial"/>
              <a:buChar char="•"/>
            </a:pPr>
            <a:r>
              <a:rPr lang="en-US" sz="2799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დაფინანსების მოსაპოვებლად აუცილებელი, მაგრამ არასაკმარისი პირობაა პროექტმა მიიღოს </a:t>
            </a:r>
            <a:r>
              <a:rPr lang="en-US" sz="2799" b="1">
                <a:solidFill>
                  <a:srgbClr val="1A385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18 ან მეტი ქულა</a:t>
            </a:r>
            <a:r>
              <a:rPr lang="en-US" sz="2799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. </a:t>
            </a:r>
          </a:p>
          <a:p>
            <a:pPr marL="506730" lvl="1" indent="-253365" algn="l">
              <a:lnSpc>
                <a:spcPts val="3023"/>
              </a:lnSpc>
            </a:pPr>
            <a:endParaRPr lang="en-US" sz="2799">
              <a:solidFill>
                <a:srgbClr val="1A385A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06730" lvl="1" indent="-253365" algn="l">
              <a:lnSpc>
                <a:spcPts val="3023"/>
              </a:lnSpc>
            </a:pPr>
            <a:endParaRPr lang="en-US" sz="2799">
              <a:solidFill>
                <a:srgbClr val="1A385A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75789" y="2805457"/>
            <a:ext cx="17136422" cy="2743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9"/>
              </a:lnSpc>
            </a:pPr>
            <a:r>
              <a:rPr lang="en-US" sz="2999" b="1">
                <a:solidFill>
                  <a:srgbClr val="1A385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კონკურსის მოთხოვნებთან შესაბამისობაში მყოფი რეგისტრირებული პროექტების შეფასება ხორციელდება საქართველოს განათლებისა და მეცნიერების მინისტრის 2015 წლის 5 ოქტომბრის N130/ნ ბრძანების მე-9 და მე-10 მუხლებით დადგენილი წესებით. </a:t>
            </a:r>
          </a:p>
          <a:p>
            <a:pPr algn="l">
              <a:lnSpc>
                <a:spcPts val="3599"/>
              </a:lnSpc>
            </a:pPr>
            <a:endParaRPr lang="en-US" sz="2999" b="1">
              <a:solidFill>
                <a:srgbClr val="1A385A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l">
              <a:lnSpc>
                <a:spcPts val="3599"/>
              </a:lnSpc>
            </a:pPr>
            <a:endParaRPr lang="en-US" sz="2999" b="1">
              <a:solidFill>
                <a:srgbClr val="1A385A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l">
              <a:lnSpc>
                <a:spcPts val="3599"/>
              </a:lnSpc>
            </a:pPr>
            <a:endParaRPr lang="en-US" sz="2999" b="1">
              <a:solidFill>
                <a:srgbClr val="1A385A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-9525" y="-171735"/>
            <a:ext cx="18307050" cy="1034034"/>
            <a:chOff x="0" y="0"/>
            <a:chExt cx="24409400" cy="1378712"/>
          </a:xfrm>
        </p:grpSpPr>
        <p:sp>
          <p:nvSpPr>
            <p:cNvPr id="5" name="Freeform 5"/>
            <p:cNvSpPr/>
            <p:nvPr/>
          </p:nvSpPr>
          <p:spPr>
            <a:xfrm>
              <a:off x="12700" y="12700"/>
              <a:ext cx="24384000" cy="1353312"/>
            </a:xfrm>
            <a:custGeom>
              <a:avLst/>
              <a:gdLst/>
              <a:ahLst/>
              <a:cxnLst/>
              <a:rect l="l" t="t" r="r" b="b"/>
              <a:pathLst>
                <a:path w="24384000" h="1353312">
                  <a:moveTo>
                    <a:pt x="0" y="0"/>
                  </a:moveTo>
                  <a:lnTo>
                    <a:pt x="24384000" y="0"/>
                  </a:lnTo>
                  <a:lnTo>
                    <a:pt x="24384000" y="1353312"/>
                  </a:lnTo>
                  <a:lnTo>
                    <a:pt x="0" y="1353312"/>
                  </a:lnTo>
                  <a:close/>
                </a:path>
              </a:pathLst>
            </a:custGeom>
            <a:solidFill>
              <a:srgbClr val="205797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24409400" cy="1378712"/>
            </a:xfrm>
            <a:custGeom>
              <a:avLst/>
              <a:gdLst/>
              <a:ahLst/>
              <a:cxnLst/>
              <a:rect l="l" t="t" r="r" b="b"/>
              <a:pathLst>
                <a:path w="24409400" h="1378712">
                  <a:moveTo>
                    <a:pt x="12700" y="0"/>
                  </a:moveTo>
                  <a:lnTo>
                    <a:pt x="24396700" y="0"/>
                  </a:lnTo>
                  <a:cubicBezTo>
                    <a:pt x="24403686" y="0"/>
                    <a:pt x="24409400" y="5715"/>
                    <a:pt x="24409400" y="12700"/>
                  </a:cubicBezTo>
                  <a:lnTo>
                    <a:pt x="24409400" y="1366012"/>
                  </a:lnTo>
                  <a:cubicBezTo>
                    <a:pt x="24409400" y="1372997"/>
                    <a:pt x="24403686" y="1378712"/>
                    <a:pt x="24396700" y="1378712"/>
                  </a:cubicBezTo>
                  <a:lnTo>
                    <a:pt x="12700" y="1378712"/>
                  </a:lnTo>
                  <a:cubicBezTo>
                    <a:pt x="5715" y="1378712"/>
                    <a:pt x="0" y="1372997"/>
                    <a:pt x="0" y="1366012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366012"/>
                  </a:lnTo>
                  <a:lnTo>
                    <a:pt x="12700" y="1366012"/>
                  </a:lnTo>
                  <a:lnTo>
                    <a:pt x="12700" y="1353312"/>
                  </a:lnTo>
                  <a:lnTo>
                    <a:pt x="24396700" y="1353312"/>
                  </a:lnTo>
                  <a:lnTo>
                    <a:pt x="24396700" y="1366012"/>
                  </a:lnTo>
                  <a:lnTo>
                    <a:pt x="24384000" y="1366012"/>
                  </a:lnTo>
                  <a:lnTo>
                    <a:pt x="24384000" y="12700"/>
                  </a:lnTo>
                  <a:lnTo>
                    <a:pt x="24396700" y="12700"/>
                  </a:lnTo>
                  <a:lnTo>
                    <a:pt x="24396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42588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4409400" cy="1426337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6480"/>
                </a:lnSpc>
              </a:pPr>
              <a:r>
                <a:rPr lang="en-US" sz="60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პროექტების შეფასება</a:t>
              </a:r>
            </a:p>
            <a:p>
              <a:pPr algn="ctr">
                <a:lnSpc>
                  <a:spcPts val="6480"/>
                </a:lnSpc>
              </a:pPr>
              <a:endParaRPr lang="en-US" sz="6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057900" y="9534525"/>
            <a:ext cx="6172200" cy="547688"/>
            <a:chOff x="0" y="0"/>
            <a:chExt cx="8229600" cy="7302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229600" cy="730250"/>
            </a:xfrm>
            <a:custGeom>
              <a:avLst/>
              <a:gdLst/>
              <a:ahLst/>
              <a:cxnLst/>
              <a:rect l="l" t="t" r="r" b="b"/>
              <a:pathLst>
                <a:path w="8229600" h="730250">
                  <a:moveTo>
                    <a:pt x="0" y="0"/>
                  </a:moveTo>
                  <a:lnTo>
                    <a:pt x="8229600" y="0"/>
                  </a:lnTo>
                  <a:lnTo>
                    <a:pt x="8229600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229600" cy="7683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160"/>
                </a:lnSpc>
              </a:pPr>
              <a:r>
                <a:rPr lang="en-US" sz="1800">
                  <a:solidFill>
                    <a:srgbClr val="898989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(c) www.rustaveli.org.ge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13273610" y="4396646"/>
            <a:ext cx="3359173" cy="4114800"/>
          </a:xfrm>
          <a:custGeom>
            <a:avLst/>
            <a:gdLst/>
            <a:ahLst/>
            <a:cxnLst/>
            <a:rect l="l" t="t" r="r" b="b"/>
            <a:pathLst>
              <a:path w="3359173" h="4114800">
                <a:moveTo>
                  <a:pt x="0" y="0"/>
                </a:moveTo>
                <a:lnTo>
                  <a:pt x="3359173" y="0"/>
                </a:lnTo>
                <a:lnTo>
                  <a:pt x="335917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795298" y="1147014"/>
            <a:ext cx="6434802" cy="1284279"/>
          </a:xfrm>
          <a:custGeom>
            <a:avLst/>
            <a:gdLst/>
            <a:ahLst/>
            <a:cxnLst/>
            <a:rect l="l" t="t" r="r" b="b"/>
            <a:pathLst>
              <a:path w="6434802" h="1284279">
                <a:moveTo>
                  <a:pt x="0" y="0"/>
                </a:moveTo>
                <a:lnTo>
                  <a:pt x="6434802" y="0"/>
                </a:lnTo>
                <a:lnTo>
                  <a:pt x="6434802" y="1284279"/>
                </a:lnTo>
                <a:lnTo>
                  <a:pt x="0" y="12842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65637" y="2277205"/>
            <a:ext cx="8035970" cy="8009795"/>
          </a:xfrm>
          <a:custGeom>
            <a:avLst/>
            <a:gdLst/>
            <a:ahLst/>
            <a:cxnLst/>
            <a:rect l="l" t="t" r="r" b="b"/>
            <a:pathLst>
              <a:path w="8035970" h="8009795">
                <a:moveTo>
                  <a:pt x="0" y="0"/>
                </a:moveTo>
                <a:lnTo>
                  <a:pt x="8035970" y="0"/>
                </a:lnTo>
                <a:lnTo>
                  <a:pt x="8035970" y="8009795"/>
                </a:lnTo>
                <a:lnTo>
                  <a:pt x="0" y="80097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4000"/>
            </a:blip>
            <a:stretch>
              <a:fillRect l="-660" r="-66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6526" y="2062109"/>
            <a:ext cx="11963074" cy="5668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2"/>
              </a:lnSpc>
            </a:pPr>
            <a:endParaRPr/>
          </a:p>
          <a:p>
            <a:pPr marL="442595" lvl="1" indent="-220980" algn="l">
              <a:lnSpc>
                <a:spcPts val="2642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მაგისტრანტი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ვალდებულია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პროექტის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განხორციელების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გეგმა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-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გრაფიკში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i="1" u="sng" dirty="0" err="1">
                <a:solidFill>
                  <a:srgbClr val="000000"/>
                </a:solidFill>
                <a:latin typeface="Arimo Italics"/>
                <a:ea typeface="Arimo Italics"/>
                <a:cs typeface="Arimo Italics"/>
                <a:sym typeface="Arimo Italics"/>
              </a:rPr>
              <a:t>შედეგებში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მიუთითოს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სამაგისტრო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ნაშრომის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დაცვა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!</a:t>
            </a:r>
            <a:endParaRPr lang="en-US" sz="2400" dirty="0">
              <a:solidFill>
                <a:srgbClr val="000000"/>
              </a:solidFill>
              <a:latin typeface="Arimo"/>
              <a:ea typeface="Arimo"/>
              <a:cs typeface="Arimo"/>
            </a:endParaRPr>
          </a:p>
          <a:p>
            <a:pPr algn="l">
              <a:lnSpc>
                <a:spcPts val="2642"/>
              </a:lnSpc>
            </a:pPr>
            <a:endParaRPr lang="en-US" sz="2446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442595" lvl="1" indent="-220980" algn="l">
              <a:lnSpc>
                <a:spcPts val="2642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თუ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პროექტი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ითვალისწინებს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რეიტინგულ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ჟურნალში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სტატიის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გაგზავნის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ან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გამოქვეყნების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შედეგს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იგი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მიღწეულად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განიხილება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თუ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ჟურნალი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ან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კრებული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ინდექსირებულია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: </a:t>
            </a:r>
            <a:r>
              <a:rPr lang="en-US" sz="24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Scimago</a:t>
            </a:r>
            <a:r>
              <a:rPr lang="en-US" sz="24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Journal Ranking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ან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/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და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ERIH plus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ბაზებში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  <a:endParaRPr lang="en-US" sz="2400" dirty="0">
              <a:solidFill>
                <a:srgbClr val="000000"/>
              </a:solidFill>
              <a:latin typeface="Arimo"/>
              <a:ea typeface="Arimo"/>
              <a:cs typeface="Arimo"/>
            </a:endParaRPr>
          </a:p>
          <a:p>
            <a:pPr algn="l">
              <a:lnSpc>
                <a:spcPts val="2642"/>
              </a:lnSpc>
            </a:pPr>
            <a:endParaRPr lang="en-US" sz="2446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442595" lvl="1" indent="-220980" algn="l">
              <a:lnSpc>
                <a:spcPts val="2642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ხელშეკრულების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გაფორმების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შემდეგ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გამარჯვებულს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ავანსის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სახით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გადაერიცხება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მთლიანი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ბიუჯეტის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80%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ხოლო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დარჩენილი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20%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გადაირიცხება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გამარჯვებულის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მიერ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წარმოდგენილი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საბოლოო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ანგარიშის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განხილვის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შემდეგ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  <a:endParaRPr lang="en-US" sz="2400" dirty="0">
              <a:solidFill>
                <a:srgbClr val="000000"/>
              </a:solidFill>
              <a:latin typeface="Arimo"/>
              <a:ea typeface="Arimo"/>
              <a:cs typeface="Arimo"/>
            </a:endParaRPr>
          </a:p>
          <a:p>
            <a:pPr algn="l">
              <a:lnSpc>
                <a:spcPts val="2642"/>
              </a:lnSpc>
            </a:pPr>
            <a:endParaRPr lang="en-US" sz="2446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442595" lvl="1" indent="-220980">
              <a:lnSpc>
                <a:spcPts val="2642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პროექტი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დასრულებულად</a:t>
            </a:r>
            <a:r>
              <a:rPr lang="en-US" sz="24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ჩაითვლება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იმ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შემთხვევაში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თუ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მაგისტრანტი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ფონდში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წარმოადგენს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მაგისტრის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ხარისხის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დამადასტურებელ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დოკუმენტს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ან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ცნობას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ამ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დოკუმენტის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გაცემის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შესახებ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!</a:t>
            </a:r>
            <a:endParaRPr lang="en-US" sz="2400" dirty="0">
              <a:solidFill>
                <a:srgbClr val="000000"/>
              </a:solidFill>
              <a:latin typeface="Arimo"/>
              <a:ea typeface="Arimo"/>
              <a:cs typeface="Arimo"/>
            </a:endParaRPr>
          </a:p>
          <a:p>
            <a:pPr marL="442595" lvl="1" indent="-220980" algn="l">
              <a:lnSpc>
                <a:spcPts val="2642"/>
              </a:lnSpc>
            </a:pPr>
            <a:endParaRPr lang="en-US" sz="2446">
              <a:solidFill>
                <a:srgbClr val="000000"/>
              </a:solidFill>
              <a:latin typeface="Arimo"/>
              <a:ea typeface="Arimo"/>
              <a:cs typeface="Arimo"/>
            </a:endParaRPr>
          </a:p>
          <a:p>
            <a:pPr marL="442595" lvl="1" indent="-220980" algn="l">
              <a:lnSpc>
                <a:spcPts val="2642"/>
              </a:lnSpc>
            </a:pPr>
            <a:endParaRPr lang="en-US" sz="2446">
              <a:solidFill>
                <a:srgbClr val="000000"/>
              </a:solidFill>
              <a:latin typeface="Arimo"/>
              <a:ea typeface="Arimo"/>
              <a:cs typeface="Arimo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-9525" y="-9525"/>
            <a:ext cx="18307050" cy="1102614"/>
            <a:chOff x="0" y="0"/>
            <a:chExt cx="24409400" cy="1470152"/>
          </a:xfrm>
        </p:grpSpPr>
        <p:sp>
          <p:nvSpPr>
            <p:cNvPr id="5" name="Freeform 5"/>
            <p:cNvSpPr/>
            <p:nvPr/>
          </p:nvSpPr>
          <p:spPr>
            <a:xfrm>
              <a:off x="12700" y="12700"/>
              <a:ext cx="24384000" cy="1444752"/>
            </a:xfrm>
            <a:custGeom>
              <a:avLst/>
              <a:gdLst/>
              <a:ahLst/>
              <a:cxnLst/>
              <a:rect l="l" t="t" r="r" b="b"/>
              <a:pathLst>
                <a:path w="24384000" h="1444752">
                  <a:moveTo>
                    <a:pt x="0" y="0"/>
                  </a:moveTo>
                  <a:lnTo>
                    <a:pt x="24384000" y="0"/>
                  </a:lnTo>
                  <a:lnTo>
                    <a:pt x="24384000" y="1444752"/>
                  </a:lnTo>
                  <a:lnTo>
                    <a:pt x="0" y="1444752"/>
                  </a:lnTo>
                  <a:close/>
                </a:path>
              </a:pathLst>
            </a:custGeom>
            <a:solidFill>
              <a:srgbClr val="205797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24409400" cy="1470152"/>
            </a:xfrm>
            <a:custGeom>
              <a:avLst/>
              <a:gdLst/>
              <a:ahLst/>
              <a:cxnLst/>
              <a:rect l="l" t="t" r="r" b="b"/>
              <a:pathLst>
                <a:path w="24409400" h="1470152">
                  <a:moveTo>
                    <a:pt x="12700" y="0"/>
                  </a:moveTo>
                  <a:lnTo>
                    <a:pt x="24396700" y="0"/>
                  </a:lnTo>
                  <a:cubicBezTo>
                    <a:pt x="24403686" y="0"/>
                    <a:pt x="24409400" y="5715"/>
                    <a:pt x="24409400" y="12700"/>
                  </a:cubicBezTo>
                  <a:lnTo>
                    <a:pt x="24409400" y="1457452"/>
                  </a:lnTo>
                  <a:cubicBezTo>
                    <a:pt x="24409400" y="1464437"/>
                    <a:pt x="24403686" y="1470152"/>
                    <a:pt x="24396700" y="1470152"/>
                  </a:cubicBezTo>
                  <a:lnTo>
                    <a:pt x="12700" y="1470152"/>
                  </a:lnTo>
                  <a:cubicBezTo>
                    <a:pt x="5715" y="1470152"/>
                    <a:pt x="0" y="1464437"/>
                    <a:pt x="0" y="1457452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457452"/>
                  </a:lnTo>
                  <a:lnTo>
                    <a:pt x="12700" y="1457452"/>
                  </a:lnTo>
                  <a:lnTo>
                    <a:pt x="12700" y="1444752"/>
                  </a:lnTo>
                  <a:lnTo>
                    <a:pt x="24396700" y="1444752"/>
                  </a:lnTo>
                  <a:lnTo>
                    <a:pt x="24396700" y="1457452"/>
                  </a:lnTo>
                  <a:lnTo>
                    <a:pt x="24384000" y="1457452"/>
                  </a:lnTo>
                  <a:lnTo>
                    <a:pt x="24384000" y="12700"/>
                  </a:lnTo>
                  <a:lnTo>
                    <a:pt x="24396700" y="12700"/>
                  </a:lnTo>
                  <a:lnTo>
                    <a:pt x="24396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42588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4409400" cy="14987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184"/>
                </a:lnSpc>
              </a:pPr>
              <a:endParaRPr/>
            </a:p>
            <a:p>
              <a:pPr algn="ctr">
                <a:lnSpc>
                  <a:spcPts val="5184"/>
                </a:lnSpc>
              </a:pPr>
              <a:endParaRPr/>
            </a:p>
            <a:p>
              <a:pPr algn="ctr">
                <a:lnSpc>
                  <a:spcPts val="5184"/>
                </a:lnSpc>
              </a:pPr>
              <a:r>
                <a:rPr lang="en-US" sz="48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დამატებითი მოთხოვნები გრანტის მიმღებთა მიმართ</a:t>
              </a:r>
              <a:r>
                <a:rPr lang="en-US" sz="48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</a:p>
            <a:p>
              <a:pPr algn="ctr">
                <a:lnSpc>
                  <a:spcPts val="6480"/>
                </a:lnSpc>
              </a:pPr>
              <a:endParaRPr lang="en-US" sz="48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endParaRPr>
            </a:p>
            <a:p>
              <a:pPr algn="ctr">
                <a:lnSpc>
                  <a:spcPts val="5184"/>
                </a:lnSpc>
              </a:pPr>
              <a:endParaRPr lang="en-US" sz="48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057900" y="9534525"/>
            <a:ext cx="6172200" cy="547688"/>
            <a:chOff x="0" y="0"/>
            <a:chExt cx="8229600" cy="7302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229600" cy="730250"/>
            </a:xfrm>
            <a:custGeom>
              <a:avLst/>
              <a:gdLst/>
              <a:ahLst/>
              <a:cxnLst/>
              <a:rect l="l" t="t" r="r" b="b"/>
              <a:pathLst>
                <a:path w="8229600" h="730250">
                  <a:moveTo>
                    <a:pt x="0" y="0"/>
                  </a:moveTo>
                  <a:lnTo>
                    <a:pt x="8229600" y="0"/>
                  </a:lnTo>
                  <a:lnTo>
                    <a:pt x="8229600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229600" cy="7683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160"/>
                </a:lnSpc>
              </a:pPr>
              <a:r>
                <a:rPr lang="en-US" sz="1800">
                  <a:solidFill>
                    <a:srgbClr val="898989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(c) www.rustaveli.org.ge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61925"/>
              <a:ext cx="24384000" cy="138779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9000"/>
                </a:lnSpc>
              </a:pPr>
              <a:endParaRPr/>
            </a:p>
            <a:p>
              <a:pPr algn="ctr">
                <a:lnSpc>
                  <a:spcPts val="9000"/>
                </a:lnSpc>
              </a:pPr>
              <a:endParaRPr/>
            </a:p>
            <a:p>
              <a:pPr algn="ctr">
                <a:lnSpc>
                  <a:spcPts val="9000"/>
                </a:lnSpc>
              </a:pPr>
              <a:endParaRPr/>
            </a:p>
            <a:p>
              <a:pPr algn="ctr">
                <a:lnSpc>
                  <a:spcPts val="10800"/>
                </a:lnSpc>
              </a:pPr>
              <a:endParaRPr/>
            </a:p>
            <a:p>
              <a:pPr algn="ctr">
                <a:lnSpc>
                  <a:spcPts val="14400"/>
                </a:lnSpc>
              </a:pPr>
              <a:r>
                <a:rPr lang="en-US" sz="12000" b="1" spc="-73">
                  <a:solidFill>
                    <a:srgbClr val="FFFFFF"/>
                  </a:solidFill>
                  <a:latin typeface="Georgia Pro Bold"/>
                  <a:ea typeface="Georgia Pro Bold"/>
                  <a:cs typeface="Georgia Pro Bold"/>
                  <a:sym typeface="Georgia Pro Bold"/>
                </a:rPr>
                <a:t>www.rustaveli.org.ge</a:t>
              </a:r>
            </a:p>
            <a:p>
              <a:pPr algn="ctr">
                <a:lnSpc>
                  <a:spcPts val="1980"/>
                </a:lnSpc>
              </a:pPr>
              <a:endParaRPr lang="en-US" sz="12000" b="1" spc="-73">
                <a:solidFill>
                  <a:srgbClr val="FFFFFF"/>
                </a:solidFill>
                <a:latin typeface="Georgia Pro Bold"/>
                <a:ea typeface="Georgia Pro Bold"/>
                <a:cs typeface="Georgia Pro Bold"/>
                <a:sym typeface="Georgia Pro Bold"/>
              </a:endParaRPr>
            </a:p>
            <a:p>
              <a:pPr algn="ctr">
                <a:lnSpc>
                  <a:spcPts val="10800"/>
                </a:lnSpc>
              </a:pPr>
              <a:endParaRPr lang="en-US" sz="12000" b="1" spc="-73">
                <a:solidFill>
                  <a:srgbClr val="FFFFFF"/>
                </a:solidFill>
                <a:latin typeface="Georgia Pro Bold"/>
                <a:ea typeface="Georgia Pro Bold"/>
                <a:cs typeface="Georgia Pro Bold"/>
                <a:sym typeface="Georgia Pro Bold"/>
              </a:endParaRPr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7853194" y="913982"/>
            <a:ext cx="2813792" cy="2813792"/>
            <a:chOff x="0" y="0"/>
            <a:chExt cx="4286250" cy="42862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6250" cy="4286250"/>
            </a:xfrm>
            <a:custGeom>
              <a:avLst/>
              <a:gdLst/>
              <a:ahLst/>
              <a:cxnLst/>
              <a:rect l="l" t="t" r="r" b="b"/>
              <a:pathLst>
                <a:path w="4286250" h="4286250">
                  <a:moveTo>
                    <a:pt x="0" y="0"/>
                  </a:moveTo>
                  <a:lnTo>
                    <a:pt x="4286250" y="0"/>
                  </a:lnTo>
                  <a:lnTo>
                    <a:pt x="4286250" y="4286250"/>
                  </a:lnTo>
                  <a:lnTo>
                    <a:pt x="0" y="4286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4619872" y="4906928"/>
            <a:ext cx="9280436" cy="2106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54"/>
              </a:lnSpc>
            </a:pPr>
            <a:r>
              <a:rPr lang="en-US" sz="603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მადლობა ყურადღებისთვის!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88" b="-988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344927" y="2189623"/>
            <a:ext cx="7390438" cy="1244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54"/>
              </a:lnSpc>
              <a:spcBef>
                <a:spcPct val="0"/>
              </a:spcBef>
            </a:pPr>
            <a:r>
              <a:rPr lang="en-US" sz="7735" b="1">
                <a:solidFill>
                  <a:srgbClr val="FF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კითხვების დრო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7180" y="1906866"/>
            <a:ext cx="11937492" cy="6463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endParaRPr/>
          </a:p>
          <a:p>
            <a:pPr marL="542925" lvl="1" indent="-271145" algn="l">
              <a:lnSpc>
                <a:spcPts val="3600"/>
              </a:lnSpc>
              <a:buFont typeface="Arial"/>
              <a:buChar char="•"/>
            </a:pPr>
            <a:r>
              <a:rPr lang="en-US" sz="3000" dirty="0" err="1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მაგისტრატურის</a:t>
            </a:r>
            <a:r>
              <a:rPr lang="en-US" sz="3000" dirty="0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00" dirty="0" err="1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აკრედიტებულ</a:t>
            </a:r>
            <a:r>
              <a:rPr lang="en-US" sz="3000" dirty="0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00" dirty="0" err="1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საგანმანათლებლო</a:t>
            </a:r>
            <a:r>
              <a:rPr lang="en-US" sz="3000" dirty="0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00" dirty="0" err="1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პროგრამაზე</a:t>
            </a:r>
            <a:r>
              <a:rPr lang="en-US" sz="3000" dirty="0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00" dirty="0" err="1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ჩარიცხული</a:t>
            </a:r>
            <a:r>
              <a:rPr lang="en-US" sz="3000" dirty="0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00" dirty="0" err="1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მაგისტრანტების</a:t>
            </a:r>
            <a:r>
              <a:rPr lang="en-US" sz="3000" dirty="0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00" dirty="0" err="1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სამაგისტრო</a:t>
            </a:r>
            <a:r>
              <a:rPr lang="en-US" sz="3000" dirty="0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00" dirty="0" err="1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ნაშრომის</a:t>
            </a:r>
            <a:r>
              <a:rPr lang="en-US" sz="3000" dirty="0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00" dirty="0" err="1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ფარგლებში</a:t>
            </a:r>
            <a:r>
              <a:rPr lang="en-US" sz="3000" dirty="0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00" dirty="0" err="1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სამეცნიერო</a:t>
            </a:r>
            <a:r>
              <a:rPr lang="en-US" sz="3000" dirty="0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00" dirty="0" err="1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კვლევების</a:t>
            </a:r>
            <a:r>
              <a:rPr lang="en-US" sz="3000" dirty="0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00" dirty="0" err="1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ხარისხის</a:t>
            </a:r>
            <a:r>
              <a:rPr lang="en-US" sz="3000" dirty="0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00" dirty="0" err="1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გაზრდა</a:t>
            </a:r>
            <a:r>
              <a:rPr lang="en-US" sz="3000" dirty="0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;</a:t>
            </a:r>
            <a:endParaRPr lang="en-US" sz="3000" dirty="0">
              <a:solidFill>
                <a:srgbClr val="1A385A"/>
              </a:solidFill>
              <a:latin typeface="Arimo"/>
              <a:ea typeface="Arimo"/>
              <a:cs typeface="Arimo"/>
            </a:endParaRPr>
          </a:p>
          <a:p>
            <a:pPr marL="542925" lvl="1" indent="-271145" algn="l">
              <a:lnSpc>
                <a:spcPts val="3600"/>
              </a:lnSpc>
            </a:pPr>
            <a:endParaRPr lang="en-US" sz="3000">
              <a:solidFill>
                <a:srgbClr val="1A385A"/>
              </a:solidFill>
              <a:latin typeface="Arimo"/>
              <a:ea typeface="Arimo"/>
              <a:cs typeface="Arimo"/>
            </a:endParaRPr>
          </a:p>
          <a:p>
            <a:pPr marL="542925" lvl="1" indent="-271145" algn="l">
              <a:lnSpc>
                <a:spcPts val="3600"/>
              </a:lnSpc>
              <a:buFont typeface="Arial"/>
              <a:buChar char="•"/>
            </a:pPr>
            <a:r>
              <a:rPr lang="en-US" sz="3000" dirty="0" err="1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აკადემიური</a:t>
            </a:r>
            <a:r>
              <a:rPr lang="en-US" sz="3000" dirty="0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00" dirty="0" err="1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დონის</a:t>
            </a:r>
            <a:r>
              <a:rPr lang="en-US" sz="3000" dirty="0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00" dirty="0" err="1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ამაღლება</a:t>
            </a:r>
            <a:r>
              <a:rPr lang="en-US" sz="3000" dirty="0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00" dirty="0" err="1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და</a:t>
            </a:r>
            <a:r>
              <a:rPr lang="en-US" sz="3000" dirty="0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00" dirty="0" err="1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კვლევითი</a:t>
            </a:r>
            <a:r>
              <a:rPr lang="en-US" sz="3000" dirty="0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00" dirty="0" err="1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უნარ-ჩვევების</a:t>
            </a:r>
            <a:r>
              <a:rPr lang="en-US" sz="3000" dirty="0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00" dirty="0" err="1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განვითარება</a:t>
            </a:r>
            <a:r>
              <a:rPr lang="en-US" sz="3000" dirty="0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;</a:t>
            </a:r>
            <a:endParaRPr lang="en-US" sz="3000" dirty="0">
              <a:solidFill>
                <a:srgbClr val="1A385A"/>
              </a:solidFill>
              <a:latin typeface="Arimo"/>
              <a:ea typeface="Arimo"/>
              <a:cs typeface="Arimo"/>
            </a:endParaRPr>
          </a:p>
          <a:p>
            <a:pPr marL="542925" lvl="1" indent="-271145" algn="l">
              <a:lnSpc>
                <a:spcPts val="3600"/>
              </a:lnSpc>
            </a:pPr>
            <a:endParaRPr lang="en-US" sz="3000">
              <a:solidFill>
                <a:srgbClr val="1A385A"/>
              </a:solidFill>
              <a:latin typeface="Arimo"/>
              <a:ea typeface="Arimo"/>
              <a:cs typeface="Arimo"/>
            </a:endParaRPr>
          </a:p>
          <a:p>
            <a:pPr marL="542925" lvl="1" indent="-271145" algn="l">
              <a:lnSpc>
                <a:spcPts val="3600"/>
              </a:lnSpc>
              <a:buFont typeface="Arial"/>
              <a:buChar char="•"/>
            </a:pPr>
            <a:r>
              <a:rPr lang="en-US" sz="3000" dirty="0" err="1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საქართველოს</a:t>
            </a:r>
            <a:r>
              <a:rPr lang="en-US" sz="3000" dirty="0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00" dirty="0" err="1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უმაღლესი</a:t>
            </a:r>
            <a:r>
              <a:rPr lang="en-US" sz="3000" dirty="0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00" dirty="0" err="1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საგანმანათლებლო</a:t>
            </a:r>
            <a:r>
              <a:rPr lang="en-US" sz="3000" dirty="0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00" dirty="0" err="1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დაწესებულების</a:t>
            </a:r>
            <a:r>
              <a:rPr lang="en-US" sz="3000" dirty="0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00" dirty="0" err="1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სამეცნიერო-კვლევითი</a:t>
            </a:r>
            <a:r>
              <a:rPr lang="en-US" sz="3000" dirty="0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00" dirty="0" err="1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პოტენციალის</a:t>
            </a:r>
            <a:r>
              <a:rPr lang="en-US" sz="3000" dirty="0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00" dirty="0" err="1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გაუმჯობესება</a:t>
            </a:r>
            <a:r>
              <a:rPr lang="en-US" sz="3000" dirty="0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;</a:t>
            </a:r>
            <a:endParaRPr lang="en-US" sz="3000" dirty="0">
              <a:solidFill>
                <a:srgbClr val="1A385A"/>
              </a:solidFill>
              <a:latin typeface="Arimo"/>
              <a:ea typeface="Arimo"/>
              <a:cs typeface="Arimo"/>
            </a:endParaRPr>
          </a:p>
          <a:p>
            <a:pPr marL="542925" lvl="1" indent="-271145" algn="l">
              <a:lnSpc>
                <a:spcPts val="3600"/>
              </a:lnSpc>
            </a:pPr>
            <a:endParaRPr lang="en-US" sz="3000">
              <a:solidFill>
                <a:srgbClr val="1A385A"/>
              </a:solidFill>
              <a:latin typeface="Arimo"/>
              <a:ea typeface="Arimo"/>
              <a:cs typeface="Arimo"/>
            </a:endParaRPr>
          </a:p>
          <a:p>
            <a:pPr marL="542925" lvl="1" indent="-271145" algn="l">
              <a:lnSpc>
                <a:spcPts val="3600"/>
              </a:lnSpc>
              <a:buFont typeface="Arial"/>
              <a:buChar char="•"/>
            </a:pPr>
            <a:r>
              <a:rPr lang="en-US" sz="3000" dirty="0" err="1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სწავლის</a:t>
            </a:r>
            <a:r>
              <a:rPr lang="en-US" sz="3000" dirty="0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00" dirty="0" err="1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პროცესში</a:t>
            </a:r>
            <a:r>
              <a:rPr lang="en-US" sz="3000" dirty="0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00" dirty="0" err="1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კვლევის</a:t>
            </a:r>
            <a:r>
              <a:rPr lang="en-US" sz="3000" dirty="0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00" dirty="0" err="1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ინტეგრაციისა</a:t>
            </a:r>
            <a:r>
              <a:rPr lang="en-US" sz="3000" dirty="0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00" dirty="0" err="1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და</a:t>
            </a:r>
            <a:r>
              <a:rPr lang="en-US" sz="3000" dirty="0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00" dirty="0" err="1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თემატური</a:t>
            </a:r>
            <a:r>
              <a:rPr lang="en-US" sz="3000" dirty="0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00" dirty="0" err="1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და</a:t>
            </a:r>
            <a:r>
              <a:rPr lang="en-US" sz="3000" dirty="0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/</a:t>
            </a:r>
            <a:r>
              <a:rPr lang="en-US" sz="3000" dirty="0" err="1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ან</a:t>
            </a:r>
            <a:r>
              <a:rPr lang="en-US" sz="3000" dirty="0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00" dirty="0" err="1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ინტერდისციპლინური</a:t>
            </a:r>
            <a:r>
              <a:rPr lang="en-US" sz="3000" dirty="0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00" dirty="0" err="1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მიმართულებით</a:t>
            </a:r>
            <a:r>
              <a:rPr lang="en-US" sz="3000" dirty="0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00" dirty="0" err="1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კვლევითი</a:t>
            </a:r>
            <a:r>
              <a:rPr lang="en-US" sz="3000" dirty="0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00" dirty="0" err="1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აქტივობის</a:t>
            </a:r>
            <a:r>
              <a:rPr lang="en-US" sz="3000" dirty="0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00" dirty="0" err="1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განვითარება</a:t>
            </a:r>
            <a:r>
              <a:rPr lang="en-US" sz="3000" dirty="0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  <a:endParaRPr lang="en-US" sz="3000" dirty="0">
              <a:solidFill>
                <a:srgbClr val="1A385A"/>
              </a:solidFill>
              <a:latin typeface="Arimo"/>
              <a:ea typeface="Arimo"/>
              <a:cs typeface="Arimo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371629" cy="1037682"/>
            <a:chOff x="0" y="0"/>
            <a:chExt cx="24409400" cy="1378712"/>
          </a:xfrm>
        </p:grpSpPr>
        <p:sp>
          <p:nvSpPr>
            <p:cNvPr id="4" name="Freeform 4"/>
            <p:cNvSpPr/>
            <p:nvPr/>
          </p:nvSpPr>
          <p:spPr>
            <a:xfrm>
              <a:off x="12700" y="12700"/>
              <a:ext cx="24384000" cy="1353312"/>
            </a:xfrm>
            <a:custGeom>
              <a:avLst/>
              <a:gdLst/>
              <a:ahLst/>
              <a:cxnLst/>
              <a:rect l="l" t="t" r="r" b="b"/>
              <a:pathLst>
                <a:path w="24384000" h="1353312">
                  <a:moveTo>
                    <a:pt x="0" y="0"/>
                  </a:moveTo>
                  <a:lnTo>
                    <a:pt x="24384000" y="0"/>
                  </a:lnTo>
                  <a:lnTo>
                    <a:pt x="24384000" y="1353312"/>
                  </a:lnTo>
                  <a:lnTo>
                    <a:pt x="0" y="1353312"/>
                  </a:lnTo>
                  <a:close/>
                </a:path>
              </a:pathLst>
            </a:custGeom>
            <a:solidFill>
              <a:srgbClr val="205797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4409400" cy="1378712"/>
            </a:xfrm>
            <a:custGeom>
              <a:avLst/>
              <a:gdLst/>
              <a:ahLst/>
              <a:cxnLst/>
              <a:rect l="l" t="t" r="r" b="b"/>
              <a:pathLst>
                <a:path w="24409400" h="1378712">
                  <a:moveTo>
                    <a:pt x="12700" y="0"/>
                  </a:moveTo>
                  <a:lnTo>
                    <a:pt x="24396700" y="0"/>
                  </a:lnTo>
                  <a:cubicBezTo>
                    <a:pt x="24403686" y="0"/>
                    <a:pt x="24409400" y="5715"/>
                    <a:pt x="24409400" y="12700"/>
                  </a:cubicBezTo>
                  <a:lnTo>
                    <a:pt x="24409400" y="1366012"/>
                  </a:lnTo>
                  <a:cubicBezTo>
                    <a:pt x="24409400" y="1372997"/>
                    <a:pt x="24403686" y="1378712"/>
                    <a:pt x="24396700" y="1378712"/>
                  </a:cubicBezTo>
                  <a:lnTo>
                    <a:pt x="12700" y="1378712"/>
                  </a:lnTo>
                  <a:cubicBezTo>
                    <a:pt x="5715" y="1378712"/>
                    <a:pt x="0" y="1372997"/>
                    <a:pt x="0" y="1366012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366012"/>
                  </a:lnTo>
                  <a:lnTo>
                    <a:pt x="12700" y="1366012"/>
                  </a:lnTo>
                  <a:lnTo>
                    <a:pt x="12700" y="1353312"/>
                  </a:lnTo>
                  <a:lnTo>
                    <a:pt x="24396700" y="1353312"/>
                  </a:lnTo>
                  <a:lnTo>
                    <a:pt x="24396700" y="1366012"/>
                  </a:lnTo>
                  <a:lnTo>
                    <a:pt x="24384000" y="1366012"/>
                  </a:lnTo>
                  <a:lnTo>
                    <a:pt x="24384000" y="12700"/>
                  </a:lnTo>
                  <a:lnTo>
                    <a:pt x="24396700" y="12700"/>
                  </a:lnTo>
                  <a:lnTo>
                    <a:pt x="24396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425887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24409400" cy="1435862"/>
            </a:xfrm>
            <a:prstGeom prst="rect">
              <a:avLst/>
            </a:prstGeom>
          </p:spPr>
          <p:txBody>
            <a:bodyPr lIns="50979" tIns="50979" rIns="50979" bIns="50979" rtlCol="0" anchor="t"/>
            <a:lstStyle/>
            <a:p>
              <a:pPr algn="ctr">
                <a:lnSpc>
                  <a:spcPts val="6502"/>
                </a:lnSpc>
              </a:pPr>
              <a:r>
                <a:rPr lang="en-US" sz="6021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კონკურსის მიზანი</a:t>
              </a:r>
            </a:p>
            <a:p>
              <a:pPr algn="ctr">
                <a:lnSpc>
                  <a:spcPts val="6502"/>
                </a:lnSpc>
              </a:pPr>
              <a:endParaRPr lang="en-US" sz="6021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057900" y="9534525"/>
            <a:ext cx="6172200" cy="547688"/>
            <a:chOff x="0" y="0"/>
            <a:chExt cx="8229600" cy="73025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229600" cy="730250"/>
            </a:xfrm>
            <a:custGeom>
              <a:avLst/>
              <a:gdLst/>
              <a:ahLst/>
              <a:cxnLst/>
              <a:rect l="l" t="t" r="r" b="b"/>
              <a:pathLst>
                <a:path w="8229600" h="730250">
                  <a:moveTo>
                    <a:pt x="0" y="0"/>
                  </a:moveTo>
                  <a:lnTo>
                    <a:pt x="8229600" y="0"/>
                  </a:lnTo>
                  <a:lnTo>
                    <a:pt x="8229600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229600" cy="7683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160"/>
                </a:lnSpc>
              </a:pPr>
              <a:r>
                <a:rPr lang="en-US" sz="1800">
                  <a:solidFill>
                    <a:srgbClr val="898989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(c) www.rustaveli.org.ge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13201178" y="1395237"/>
            <a:ext cx="4722221" cy="3748263"/>
          </a:xfrm>
          <a:custGeom>
            <a:avLst/>
            <a:gdLst/>
            <a:ahLst/>
            <a:cxnLst/>
            <a:rect l="l" t="t" r="r" b="b"/>
            <a:pathLst>
              <a:path w="4722221" h="3748263">
                <a:moveTo>
                  <a:pt x="0" y="0"/>
                </a:moveTo>
                <a:lnTo>
                  <a:pt x="4722221" y="0"/>
                </a:lnTo>
                <a:lnTo>
                  <a:pt x="4722221" y="3748263"/>
                </a:lnTo>
                <a:lnTo>
                  <a:pt x="0" y="37482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001634" y="5961422"/>
            <a:ext cx="4418990" cy="4120791"/>
          </a:xfrm>
          <a:custGeom>
            <a:avLst/>
            <a:gdLst/>
            <a:ahLst/>
            <a:cxnLst/>
            <a:rect l="l" t="t" r="r" b="b"/>
            <a:pathLst>
              <a:path w="4418990" h="4120791">
                <a:moveTo>
                  <a:pt x="0" y="0"/>
                </a:moveTo>
                <a:lnTo>
                  <a:pt x="4418990" y="0"/>
                </a:lnTo>
                <a:lnTo>
                  <a:pt x="4418990" y="4120790"/>
                </a:lnTo>
                <a:lnTo>
                  <a:pt x="0" y="41207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525" y="-9524"/>
            <a:ext cx="18307050" cy="1034034"/>
            <a:chOff x="0" y="0"/>
            <a:chExt cx="24409400" cy="1378712"/>
          </a:xfrm>
        </p:grpSpPr>
        <p:sp>
          <p:nvSpPr>
            <p:cNvPr id="3" name="Freeform 3"/>
            <p:cNvSpPr/>
            <p:nvPr/>
          </p:nvSpPr>
          <p:spPr>
            <a:xfrm>
              <a:off x="12700" y="12700"/>
              <a:ext cx="24384000" cy="1353312"/>
            </a:xfrm>
            <a:custGeom>
              <a:avLst/>
              <a:gdLst/>
              <a:ahLst/>
              <a:cxnLst/>
              <a:rect l="l" t="t" r="r" b="b"/>
              <a:pathLst>
                <a:path w="24384000" h="1353312">
                  <a:moveTo>
                    <a:pt x="0" y="0"/>
                  </a:moveTo>
                  <a:lnTo>
                    <a:pt x="24384000" y="0"/>
                  </a:lnTo>
                  <a:lnTo>
                    <a:pt x="24384000" y="1353312"/>
                  </a:lnTo>
                  <a:lnTo>
                    <a:pt x="0" y="1353312"/>
                  </a:lnTo>
                  <a:close/>
                </a:path>
              </a:pathLst>
            </a:custGeom>
            <a:solidFill>
              <a:srgbClr val="205797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4409400" cy="1378712"/>
            </a:xfrm>
            <a:custGeom>
              <a:avLst/>
              <a:gdLst/>
              <a:ahLst/>
              <a:cxnLst/>
              <a:rect l="l" t="t" r="r" b="b"/>
              <a:pathLst>
                <a:path w="24409400" h="1378712">
                  <a:moveTo>
                    <a:pt x="12700" y="0"/>
                  </a:moveTo>
                  <a:lnTo>
                    <a:pt x="24396700" y="0"/>
                  </a:lnTo>
                  <a:cubicBezTo>
                    <a:pt x="24403686" y="0"/>
                    <a:pt x="24409400" y="5715"/>
                    <a:pt x="24409400" y="12700"/>
                  </a:cubicBezTo>
                  <a:lnTo>
                    <a:pt x="24409400" y="1366012"/>
                  </a:lnTo>
                  <a:cubicBezTo>
                    <a:pt x="24409400" y="1372997"/>
                    <a:pt x="24403686" y="1378712"/>
                    <a:pt x="24396700" y="1378712"/>
                  </a:cubicBezTo>
                  <a:lnTo>
                    <a:pt x="12700" y="1378712"/>
                  </a:lnTo>
                  <a:cubicBezTo>
                    <a:pt x="5715" y="1378712"/>
                    <a:pt x="0" y="1372997"/>
                    <a:pt x="0" y="1366012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366012"/>
                  </a:lnTo>
                  <a:lnTo>
                    <a:pt x="12700" y="1366012"/>
                  </a:lnTo>
                  <a:lnTo>
                    <a:pt x="12700" y="1353312"/>
                  </a:lnTo>
                  <a:lnTo>
                    <a:pt x="24396700" y="1353312"/>
                  </a:lnTo>
                  <a:lnTo>
                    <a:pt x="24396700" y="1366012"/>
                  </a:lnTo>
                  <a:lnTo>
                    <a:pt x="24384000" y="1366012"/>
                  </a:lnTo>
                  <a:lnTo>
                    <a:pt x="24384000" y="12700"/>
                  </a:lnTo>
                  <a:lnTo>
                    <a:pt x="24396700" y="12700"/>
                  </a:lnTo>
                  <a:lnTo>
                    <a:pt x="24396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42588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4409400" cy="1426337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6480"/>
                </a:lnSpc>
              </a:pPr>
              <a:r>
                <a:rPr lang="en-US" sz="60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კონკურსის ძირითადი პირობები 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057900" y="9534525"/>
            <a:ext cx="6172200" cy="547688"/>
            <a:chOff x="0" y="0"/>
            <a:chExt cx="8229600" cy="7302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229600" cy="730250"/>
            </a:xfrm>
            <a:custGeom>
              <a:avLst/>
              <a:gdLst/>
              <a:ahLst/>
              <a:cxnLst/>
              <a:rect l="l" t="t" r="r" b="b"/>
              <a:pathLst>
                <a:path w="8229600" h="730250">
                  <a:moveTo>
                    <a:pt x="0" y="0"/>
                  </a:moveTo>
                  <a:lnTo>
                    <a:pt x="8229600" y="0"/>
                  </a:lnTo>
                  <a:lnTo>
                    <a:pt x="8229600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229600" cy="7683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160"/>
                </a:lnSpc>
              </a:pPr>
              <a:r>
                <a:rPr lang="en-US" sz="1800">
                  <a:solidFill>
                    <a:srgbClr val="898989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(c) www.rustaveli.org.ge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701872" y="1594301"/>
            <a:ext cx="7086196" cy="7008892"/>
          </a:xfrm>
          <a:custGeom>
            <a:avLst/>
            <a:gdLst/>
            <a:ahLst/>
            <a:cxnLst/>
            <a:rect l="l" t="t" r="r" b="b"/>
            <a:pathLst>
              <a:path w="7086196" h="7008892">
                <a:moveTo>
                  <a:pt x="0" y="0"/>
                </a:moveTo>
                <a:lnTo>
                  <a:pt x="7086196" y="0"/>
                </a:lnTo>
                <a:lnTo>
                  <a:pt x="7086196" y="7008891"/>
                </a:lnTo>
                <a:lnTo>
                  <a:pt x="0" y="70088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1441" y="1537151"/>
            <a:ext cx="13882083" cy="9886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8632" lvl="1" indent="-244316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კონკურსში მონაწილეობა შეუძლია </a:t>
            </a:r>
            <a:r>
              <a:rPr lang="en-US" sz="2700" b="1">
                <a:solidFill>
                  <a:srgbClr val="004AA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საქართველოს მოქალაქეს, საქართველოს უმაღლესი საგანმანათლებლო დაწესებულების</a:t>
            </a:r>
            <a:r>
              <a:rPr lang="en-US" sz="2700">
                <a:solidFill>
                  <a:srgbClr val="004AAD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700" b="1">
                <a:solidFill>
                  <a:srgbClr val="004AA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მაგისტრატურის აკრედიტებულ საგანმანათლებლო პროგრამაზე ჩარიცხულ მაგისტრანტს</a:t>
            </a:r>
            <a:r>
              <a:rPr lang="en-US" sz="2700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;</a:t>
            </a:r>
          </a:p>
          <a:p>
            <a:pPr marL="488632" lvl="1" indent="-244316" algn="l">
              <a:lnSpc>
                <a:spcPts val="3240"/>
              </a:lnSpc>
            </a:pPr>
            <a:endParaRPr lang="en-US" sz="2700">
              <a:solidFill>
                <a:srgbClr val="1A385A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488632" lvl="1" indent="-244316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 მაგისტრანტს უნდა ჰქონდეს</a:t>
            </a:r>
            <a:r>
              <a:rPr lang="en-US" sz="2700">
                <a:solidFill>
                  <a:srgbClr val="004AAD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700" b="1">
                <a:solidFill>
                  <a:srgbClr val="004AA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სტუდენტის აქტიური სტატუსი</a:t>
            </a:r>
            <a:r>
              <a:rPr lang="en-US" sz="2700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;</a:t>
            </a:r>
          </a:p>
          <a:p>
            <a:pPr marL="488632" lvl="1" indent="-244316" algn="l">
              <a:lnSpc>
                <a:spcPts val="3240"/>
              </a:lnSpc>
            </a:pPr>
            <a:endParaRPr lang="en-US" sz="2700">
              <a:solidFill>
                <a:srgbClr val="1A385A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488632" lvl="1" indent="-244316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გრანტის მიღების პერიოდში მაგისტრანტი უნდა იყოს მაგისტრატურის საგანმანათლებლო პროგრამის </a:t>
            </a:r>
            <a:r>
              <a:rPr lang="en-US" sz="2700" b="1">
                <a:solidFill>
                  <a:srgbClr val="004AA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დამამთავრებელი ან დამამთავრებლის წინა სემესტრის  </a:t>
            </a:r>
            <a:r>
              <a:rPr lang="en-US" sz="2700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სტუდენტი;</a:t>
            </a:r>
          </a:p>
          <a:p>
            <a:pPr marL="488632" lvl="1" indent="-244316" algn="l">
              <a:lnSpc>
                <a:spcPts val="3240"/>
              </a:lnSpc>
            </a:pPr>
            <a:endParaRPr lang="en-US" sz="2700">
              <a:solidFill>
                <a:srgbClr val="1A385A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488632" lvl="1" indent="-244316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მაგისტრანტს უნდა ჰყავდეს</a:t>
            </a:r>
            <a:r>
              <a:rPr lang="en-US" sz="2700">
                <a:solidFill>
                  <a:srgbClr val="004AAD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700" b="1">
                <a:solidFill>
                  <a:srgbClr val="004AA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სამაგისტრო ნაშრომის ხელმძღვანელი</a:t>
            </a:r>
            <a:r>
              <a:rPr lang="en-US" sz="2700" b="1">
                <a:solidFill>
                  <a:srgbClr val="1A385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;</a:t>
            </a:r>
            <a:r>
              <a:rPr lang="en-US" sz="2700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</a:p>
          <a:p>
            <a:pPr marL="488632" lvl="1" indent="-244316" algn="l">
              <a:lnSpc>
                <a:spcPts val="3240"/>
              </a:lnSpc>
            </a:pPr>
            <a:endParaRPr lang="en-US" sz="2700">
              <a:solidFill>
                <a:srgbClr val="1A385A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488632" lvl="1" indent="-244316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მაგისტრანტს </a:t>
            </a:r>
            <a:r>
              <a:rPr lang="en-US" sz="2700" b="1">
                <a:solidFill>
                  <a:srgbClr val="004AA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შეიძლება</a:t>
            </a:r>
            <a:r>
              <a:rPr lang="en-US" sz="2700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 ჰყავდეს </a:t>
            </a:r>
            <a:r>
              <a:rPr lang="en-US" sz="2700" b="1">
                <a:solidFill>
                  <a:srgbClr val="004AA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კონსულტანტი</a:t>
            </a:r>
            <a:r>
              <a:rPr lang="en-US" sz="2700" b="1">
                <a:solidFill>
                  <a:srgbClr val="1A385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;</a:t>
            </a:r>
          </a:p>
          <a:p>
            <a:pPr marL="488632" lvl="1" indent="-244316" algn="l">
              <a:lnSpc>
                <a:spcPts val="3240"/>
              </a:lnSpc>
            </a:pPr>
            <a:endParaRPr lang="en-US" sz="2700" b="1">
              <a:solidFill>
                <a:srgbClr val="1A385A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488632" lvl="1" indent="-244316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მაგისტრანტს კონკურსზე შეუძლია წარადგინოს </a:t>
            </a:r>
            <a:r>
              <a:rPr lang="en-US" sz="2700" b="1">
                <a:solidFill>
                  <a:srgbClr val="004AA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მხოლოდ ერთი პროექტი</a:t>
            </a:r>
            <a:r>
              <a:rPr lang="en-US" sz="2700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;</a:t>
            </a:r>
          </a:p>
          <a:p>
            <a:pPr marL="488632" lvl="1" indent="-244316" algn="l">
              <a:lnSpc>
                <a:spcPts val="3240"/>
              </a:lnSpc>
            </a:pPr>
            <a:endParaRPr lang="en-US" sz="2700">
              <a:solidFill>
                <a:srgbClr val="1A385A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488632" lvl="1" indent="-244316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პროექტის განხორციელების შედეგად </a:t>
            </a:r>
            <a:r>
              <a:rPr lang="en-US" sz="2700" b="1">
                <a:solidFill>
                  <a:srgbClr val="004AA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მაგისტრანტი ვალდებულია დაიცვას სამაგისტრო ნაშრომი</a:t>
            </a:r>
            <a:r>
              <a:rPr lang="en-US" sz="2700" b="1">
                <a:solidFill>
                  <a:srgbClr val="1A385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700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და ფონდში წარმოადგინოს </a:t>
            </a:r>
            <a:r>
              <a:rPr lang="en-US" sz="2700" b="1">
                <a:solidFill>
                  <a:srgbClr val="004AA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ხარისხის მინიჭების დამადასტურებელი დოკუმენტი ან ცნობა აღნიშნული დოკუმენტის გაცემის შესახებ</a:t>
            </a:r>
            <a:r>
              <a:rPr lang="en-US" sz="2700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. </a:t>
            </a:r>
          </a:p>
          <a:p>
            <a:pPr marL="488632" lvl="1" indent="-244316" algn="l">
              <a:lnSpc>
                <a:spcPts val="3240"/>
              </a:lnSpc>
            </a:pPr>
            <a:endParaRPr lang="en-US" sz="2700">
              <a:solidFill>
                <a:srgbClr val="1A385A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488632" lvl="1" indent="-244316" algn="l">
              <a:lnSpc>
                <a:spcPts val="3240"/>
              </a:lnSpc>
            </a:pPr>
            <a:endParaRPr lang="en-US" sz="2700">
              <a:solidFill>
                <a:srgbClr val="1A385A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488632" lvl="1" indent="-244316" algn="l">
              <a:lnSpc>
                <a:spcPts val="3240"/>
              </a:lnSpc>
            </a:pPr>
            <a:endParaRPr lang="en-US" sz="2700">
              <a:solidFill>
                <a:srgbClr val="1A385A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488632" lvl="1" indent="-244316" algn="l">
              <a:lnSpc>
                <a:spcPts val="3240"/>
              </a:lnSpc>
            </a:pPr>
            <a:endParaRPr lang="en-US" sz="2700">
              <a:solidFill>
                <a:srgbClr val="1A385A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488632" lvl="1" indent="-244316" algn="l">
              <a:lnSpc>
                <a:spcPts val="3240"/>
              </a:lnSpc>
            </a:pPr>
            <a:endParaRPr lang="en-US" sz="2700">
              <a:solidFill>
                <a:srgbClr val="1A385A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11" name="Freeform 11"/>
          <p:cNvSpPr/>
          <p:nvPr/>
        </p:nvSpPr>
        <p:spPr>
          <a:xfrm rot="1129047">
            <a:off x="12586366" y="2189106"/>
            <a:ext cx="5439124" cy="6180823"/>
          </a:xfrm>
          <a:custGeom>
            <a:avLst/>
            <a:gdLst/>
            <a:ahLst/>
            <a:cxnLst/>
            <a:rect l="l" t="t" r="r" b="b"/>
            <a:pathLst>
              <a:path w="5439124" h="6180823">
                <a:moveTo>
                  <a:pt x="0" y="0"/>
                </a:moveTo>
                <a:lnTo>
                  <a:pt x="5439125" y="0"/>
                </a:lnTo>
                <a:lnTo>
                  <a:pt x="5439125" y="6180823"/>
                </a:lnTo>
                <a:lnTo>
                  <a:pt x="0" y="61808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3789" y="1877036"/>
            <a:ext cx="14730576" cy="8623060"/>
          </a:xfrm>
          <a:custGeom>
            <a:avLst/>
            <a:gdLst/>
            <a:ahLst/>
            <a:cxnLst/>
            <a:rect l="l" t="t" r="r" b="b"/>
            <a:pathLst>
              <a:path w="14730576" h="7931332">
                <a:moveTo>
                  <a:pt x="0" y="0"/>
                </a:moveTo>
                <a:lnTo>
                  <a:pt x="14730575" y="0"/>
                </a:lnTo>
                <a:lnTo>
                  <a:pt x="14730575" y="7931333"/>
                </a:lnTo>
                <a:lnTo>
                  <a:pt x="0" y="79313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118" r="-6038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168865" y="2149027"/>
            <a:ext cx="14340423" cy="8351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1650" lvl="1" indent="-250825" algn="l">
              <a:buFont typeface="Arial"/>
              <a:buChar char="•"/>
            </a:pPr>
            <a:r>
              <a:rPr lang="en-US" sz="2750" spc="-16" dirty="0" err="1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საკონკურსოდ</a:t>
            </a:r>
            <a:r>
              <a:rPr lang="en-US" sz="2750" spc="-16" dirty="0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750" spc="-16" dirty="0" err="1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წარდგენილი</a:t>
            </a:r>
            <a:r>
              <a:rPr lang="en-US" sz="2750" spc="-16" dirty="0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750" spc="-16" dirty="0" err="1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პროექტის</a:t>
            </a:r>
            <a:r>
              <a:rPr lang="en-US" sz="2750" spc="-16" dirty="0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750" spc="-16" dirty="0" err="1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ხანგრძლივობა</a:t>
            </a:r>
            <a:r>
              <a:rPr lang="en-US" sz="2750" spc="-16" dirty="0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750" spc="-16" dirty="0" err="1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უნდა</a:t>
            </a:r>
            <a:r>
              <a:rPr lang="en-US" sz="2750" spc="-16" dirty="0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750" spc="-16" dirty="0" err="1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იყოს</a:t>
            </a:r>
            <a:r>
              <a:rPr lang="en-US" sz="2750" spc="-16" dirty="0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750" b="1" spc="-16" dirty="0" err="1">
                <a:solidFill>
                  <a:srgbClr val="1A385A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მინიმუმ</a:t>
            </a:r>
            <a:r>
              <a:rPr lang="en-US" sz="2750" b="1" spc="-16" dirty="0">
                <a:solidFill>
                  <a:srgbClr val="1A385A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4 </a:t>
            </a:r>
            <a:r>
              <a:rPr lang="en-US" sz="2750" b="1" spc="-16" dirty="0" err="1">
                <a:solidFill>
                  <a:srgbClr val="1A385A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თვე</a:t>
            </a:r>
            <a:r>
              <a:rPr lang="en-US" sz="2750" b="1" spc="-16" dirty="0">
                <a:solidFill>
                  <a:srgbClr val="1A385A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, </a:t>
            </a:r>
            <a:r>
              <a:rPr lang="en-US" sz="2750" b="1" spc="-16" dirty="0" err="1">
                <a:solidFill>
                  <a:srgbClr val="1A385A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მაქსიმუმ</a:t>
            </a:r>
            <a:r>
              <a:rPr lang="en-US" sz="2750" b="1" spc="-16" dirty="0">
                <a:solidFill>
                  <a:srgbClr val="1A385A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- 10 </a:t>
            </a:r>
            <a:r>
              <a:rPr lang="en-US" sz="2750" b="1" spc="-16" dirty="0" err="1">
                <a:solidFill>
                  <a:srgbClr val="1A385A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თვე</a:t>
            </a:r>
            <a:r>
              <a:rPr lang="en-US" sz="2750" b="1" spc="-16" dirty="0">
                <a:solidFill>
                  <a:srgbClr val="1A385A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</a:t>
            </a:r>
            <a:endParaRPr lang="en-US" sz="2750" dirty="0">
              <a:ea typeface="Calibri"/>
              <a:cs typeface="Calibri"/>
            </a:endParaRPr>
          </a:p>
          <a:p>
            <a:pPr marL="501650" lvl="1" indent="-250825" algn="l"/>
            <a:endParaRPr lang="en-US" sz="2775" b="1" spc="-16" dirty="0">
              <a:solidFill>
                <a:srgbClr val="1A385A"/>
              </a:solidFill>
              <a:latin typeface="TT Rounds Condensed Bold"/>
              <a:ea typeface="TT Rounds Condensed Bold"/>
              <a:cs typeface="TT Rounds Condensed Bold"/>
            </a:endParaRPr>
          </a:p>
          <a:p>
            <a:pPr marL="501650" lvl="1" indent="-250825" algn="l">
              <a:buFont typeface="Arial"/>
              <a:buChar char="•"/>
            </a:pPr>
            <a:r>
              <a:rPr lang="en-US" sz="2750" spc="-16" dirty="0" err="1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ფონდიდან</a:t>
            </a:r>
            <a:r>
              <a:rPr lang="en-US" sz="2750" spc="-16" dirty="0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750" spc="-16" dirty="0" err="1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მოთხოვნილი</a:t>
            </a:r>
            <a:r>
              <a:rPr lang="en-US" sz="2750" spc="-16" dirty="0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750" spc="-16" dirty="0" err="1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დაფინანსება</a:t>
            </a:r>
            <a:r>
              <a:rPr lang="en-US" sz="2750" spc="-16" dirty="0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750" spc="-16" dirty="0" err="1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არ</a:t>
            </a:r>
            <a:r>
              <a:rPr lang="en-US" sz="2750" spc="-16" dirty="0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750" spc="-16" dirty="0" err="1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უნდა</a:t>
            </a:r>
            <a:r>
              <a:rPr lang="en-US" sz="2750" spc="-16" dirty="0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750" spc="-16" dirty="0" err="1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აღემატებოდეს</a:t>
            </a:r>
            <a:r>
              <a:rPr lang="en-US" sz="2750" spc="-16" dirty="0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750" b="1" spc="-16" dirty="0">
                <a:solidFill>
                  <a:srgbClr val="1A385A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6000 </a:t>
            </a:r>
            <a:r>
              <a:rPr lang="en-US" sz="2750" b="1" spc="-16" dirty="0" err="1">
                <a:solidFill>
                  <a:srgbClr val="1A385A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ლარს</a:t>
            </a:r>
            <a:r>
              <a:rPr lang="en-US" sz="2750" b="1" spc="-16" dirty="0">
                <a:solidFill>
                  <a:srgbClr val="1A385A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;</a:t>
            </a:r>
            <a:endParaRPr lang="en-US" sz="2750" b="1" spc="-16" dirty="0">
              <a:solidFill>
                <a:srgbClr val="1A385A"/>
              </a:solidFill>
              <a:latin typeface="TT Rounds Condensed Bold"/>
              <a:ea typeface="TT Rounds Condensed Bold"/>
              <a:cs typeface="TT Rounds Condensed Bold"/>
            </a:endParaRPr>
          </a:p>
          <a:p>
            <a:pPr marL="501650" lvl="1" indent="-250825" algn="l"/>
            <a:endParaRPr lang="en-US" sz="2775" b="1" spc="-16" dirty="0">
              <a:solidFill>
                <a:srgbClr val="1A385A"/>
              </a:solidFill>
              <a:latin typeface="TT Rounds Condensed Bold"/>
              <a:ea typeface="TT Rounds Condensed Bold"/>
              <a:cs typeface="TT Rounds Condensed Bold"/>
            </a:endParaRPr>
          </a:p>
          <a:p>
            <a:pPr marL="501650" lvl="1" indent="-250825" algn="l"/>
            <a:endParaRPr lang="en-US" sz="2775" b="1" spc="-16" dirty="0">
              <a:solidFill>
                <a:srgbClr val="1A385A"/>
              </a:solidFill>
              <a:latin typeface="TT Rounds Condensed Bold"/>
              <a:ea typeface="TT Rounds Condensed Bold"/>
              <a:cs typeface="TT Rounds Condensed Bold"/>
            </a:endParaRPr>
          </a:p>
          <a:p>
            <a:pPr marL="501650" lvl="1" indent="-250825" algn="l">
              <a:buFont typeface="Arial"/>
              <a:buChar char="•"/>
            </a:pPr>
            <a:r>
              <a:rPr lang="en-US" sz="2750" spc="-16" dirty="0" err="1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მაგისტრანტის</a:t>
            </a:r>
            <a:r>
              <a:rPr lang="en-US" sz="2750" spc="-16" dirty="0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750" spc="-16" dirty="0" err="1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სტიპენდია</a:t>
            </a:r>
            <a:r>
              <a:rPr lang="en-US" sz="2750" spc="-16" dirty="0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750" spc="-16" dirty="0" err="1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არ</a:t>
            </a:r>
            <a:r>
              <a:rPr lang="en-US" sz="2750" spc="-16" dirty="0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750" spc="-16" dirty="0" err="1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უნდა</a:t>
            </a:r>
            <a:r>
              <a:rPr lang="en-US" sz="2750" spc="-16" dirty="0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750" spc="-16" dirty="0" err="1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აღემატებოდეს</a:t>
            </a:r>
            <a:r>
              <a:rPr lang="en-US" sz="2750" spc="-16" dirty="0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750" b="1" spc="-16" dirty="0">
                <a:solidFill>
                  <a:srgbClr val="1A385A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1200 </a:t>
            </a:r>
            <a:r>
              <a:rPr lang="en-US" sz="2750" b="1" spc="-16" dirty="0" err="1">
                <a:solidFill>
                  <a:srgbClr val="1A385A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ლარს</a:t>
            </a:r>
            <a:r>
              <a:rPr lang="en-US" sz="2750" b="1" spc="-16" dirty="0">
                <a:solidFill>
                  <a:srgbClr val="1A385A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;</a:t>
            </a:r>
            <a:endParaRPr lang="en-US" sz="2750" b="1" spc="-16" dirty="0">
              <a:solidFill>
                <a:srgbClr val="1A385A"/>
              </a:solidFill>
              <a:latin typeface="TT Rounds Condensed Bold"/>
              <a:ea typeface="TT Rounds Condensed Bold"/>
              <a:cs typeface="TT Rounds Condensed Bold"/>
            </a:endParaRPr>
          </a:p>
          <a:p>
            <a:pPr marL="501650" lvl="1" indent="-250825" algn="l"/>
            <a:endParaRPr lang="en-US" sz="2775" b="1" spc="-16" dirty="0">
              <a:solidFill>
                <a:srgbClr val="1A385A"/>
              </a:solidFill>
              <a:latin typeface="TT Rounds Condensed Bold"/>
              <a:ea typeface="TT Rounds Condensed Bold"/>
              <a:cs typeface="TT Rounds Condensed Bold"/>
            </a:endParaRPr>
          </a:p>
          <a:p>
            <a:pPr marL="501650" lvl="1" indent="-250825" algn="l">
              <a:buFont typeface="Arial"/>
              <a:buChar char="•"/>
            </a:pPr>
            <a:r>
              <a:rPr lang="en-US" sz="2750" spc="-16" dirty="0" err="1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საგრანტო</a:t>
            </a:r>
            <a:r>
              <a:rPr lang="en-US" sz="2750" spc="-16" dirty="0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750" spc="-16" dirty="0" err="1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დაფინანსება</a:t>
            </a:r>
            <a:r>
              <a:rPr lang="en-US" sz="2750" spc="-16" dirty="0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750" u="sng" spc="-16" dirty="0" err="1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არ</a:t>
            </a:r>
            <a:r>
              <a:rPr lang="en-US" sz="2750" u="sng" spc="-16" dirty="0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750" u="sng" spc="-16" dirty="0" err="1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ითვალისწინებს</a:t>
            </a:r>
            <a:r>
              <a:rPr lang="en-US" sz="2750" spc="-16" dirty="0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750" spc="-16" dirty="0" err="1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პროექტში</a:t>
            </a:r>
            <a:r>
              <a:rPr lang="en-US" sz="2750" spc="-16" dirty="0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750" spc="-16" dirty="0" err="1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ჩართული</a:t>
            </a:r>
            <a:r>
              <a:rPr lang="en-US" sz="2750" spc="-16" dirty="0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750" b="1" spc="-16" dirty="0" err="1">
                <a:solidFill>
                  <a:srgbClr val="1A385A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სხვა</a:t>
            </a:r>
            <a:r>
              <a:rPr lang="en-US" sz="2750" b="1" spc="-16" dirty="0">
                <a:solidFill>
                  <a:srgbClr val="1A385A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2750" b="1" spc="-16" dirty="0" err="1">
                <a:solidFill>
                  <a:srgbClr val="1A385A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პირების</a:t>
            </a:r>
            <a:r>
              <a:rPr lang="en-US" sz="2750" spc="-16" dirty="0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(</a:t>
            </a:r>
            <a:r>
              <a:rPr lang="en-US" sz="2750" spc="-16" dirty="0" err="1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სამაგისტრო</a:t>
            </a:r>
            <a:r>
              <a:rPr lang="en-US" sz="2750" spc="-16" dirty="0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750" spc="-16" dirty="0" err="1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ნაშრომის</a:t>
            </a:r>
            <a:r>
              <a:rPr lang="en-US" sz="2750" spc="-16" dirty="0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750" spc="-16" dirty="0" err="1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ხელმძღვანელი</a:t>
            </a:r>
            <a:r>
              <a:rPr lang="en-US" sz="2750" spc="-16" dirty="0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, </a:t>
            </a:r>
            <a:r>
              <a:rPr lang="en-US" sz="2750" spc="-16" dirty="0" err="1" smtClean="0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კონსულტანტი</a:t>
            </a:r>
            <a:r>
              <a:rPr lang="ka-GE" sz="2750" spc="-16" dirty="0" smtClean="0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, დამხმარე პერსონალი</a:t>
            </a:r>
            <a:r>
              <a:rPr lang="en-US" sz="2750" spc="-16" dirty="0" smtClean="0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) </a:t>
            </a:r>
            <a:r>
              <a:rPr lang="en-US" sz="2750" b="1" spc="-16" dirty="0" err="1">
                <a:solidFill>
                  <a:srgbClr val="1A385A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შრომის</a:t>
            </a:r>
            <a:r>
              <a:rPr lang="en-US" sz="2750" b="1" spc="-16" dirty="0">
                <a:solidFill>
                  <a:srgbClr val="1A385A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2750" b="1" spc="-16" dirty="0" err="1">
                <a:solidFill>
                  <a:srgbClr val="1A385A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ანაზღაურებას</a:t>
            </a:r>
            <a:r>
              <a:rPr lang="en-US" sz="2750" spc="-16" dirty="0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;</a:t>
            </a:r>
            <a:endParaRPr lang="en-US" sz="2750" spc="-16" dirty="0">
              <a:solidFill>
                <a:srgbClr val="1A385A"/>
              </a:solidFill>
              <a:latin typeface="TT Rounds Condensed"/>
              <a:ea typeface="TT Rounds Condensed"/>
              <a:cs typeface="TT Rounds Condensed"/>
            </a:endParaRPr>
          </a:p>
          <a:p>
            <a:pPr marL="501650" lvl="1" indent="-250825" algn="l"/>
            <a:endParaRPr lang="en-US" sz="2775" spc="-16" dirty="0">
              <a:solidFill>
                <a:srgbClr val="1A385A"/>
              </a:solidFill>
              <a:latin typeface="TT Rounds Condensed"/>
              <a:ea typeface="TT Rounds Condensed"/>
              <a:cs typeface="TT Rounds Condensed"/>
            </a:endParaRPr>
          </a:p>
          <a:p>
            <a:pPr marL="501650" lvl="1" indent="-250825" algn="l">
              <a:buFont typeface="Arial"/>
              <a:buChar char="•"/>
            </a:pPr>
            <a:r>
              <a:rPr lang="en-US" sz="2750" spc="-16" dirty="0" err="1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პროექტი</a:t>
            </a:r>
            <a:r>
              <a:rPr lang="en-US" sz="2750" spc="-16" dirty="0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750" spc="-16" dirty="0" err="1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შესაძლებელია</a:t>
            </a:r>
            <a:r>
              <a:rPr lang="en-US" sz="2750" spc="-16" dirty="0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750" spc="-16" dirty="0" err="1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ითვალისწინებდეს</a:t>
            </a:r>
            <a:r>
              <a:rPr lang="en-US" sz="2750" spc="-16" dirty="0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750" spc="-16" dirty="0" err="1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უმაღლესი</a:t>
            </a:r>
            <a:r>
              <a:rPr lang="en-US" sz="2750" spc="-16" dirty="0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750" spc="-16" dirty="0" err="1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საგანმანათლებლო</a:t>
            </a:r>
            <a:r>
              <a:rPr lang="en-US" sz="2750" spc="-16" dirty="0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750" spc="-16" dirty="0" err="1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დაწესებულების</a:t>
            </a:r>
            <a:r>
              <a:rPr lang="en-US" sz="2750" spc="-16" dirty="0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750" spc="-16" dirty="0" err="1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თანადაფინანსებას</a:t>
            </a:r>
            <a:r>
              <a:rPr lang="en-US" sz="2750" spc="-16" dirty="0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750" b="1" spc="-16" dirty="0">
                <a:solidFill>
                  <a:srgbClr val="FF33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(</a:t>
            </a:r>
            <a:r>
              <a:rPr lang="en-US" sz="2750" b="1" spc="-16" dirty="0" err="1">
                <a:solidFill>
                  <a:srgbClr val="FF33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არ</a:t>
            </a:r>
            <a:r>
              <a:rPr lang="en-US" sz="2750" b="1" spc="-16" dirty="0">
                <a:solidFill>
                  <a:srgbClr val="FF33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2750" b="1" spc="-16" dirty="0" err="1">
                <a:solidFill>
                  <a:srgbClr val="FF33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ითვლება</a:t>
            </a:r>
            <a:r>
              <a:rPr lang="en-US" sz="2750" b="1" spc="-16" dirty="0">
                <a:solidFill>
                  <a:srgbClr val="FF33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2750" b="1" spc="-16" dirty="0" err="1">
                <a:solidFill>
                  <a:srgbClr val="FF33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სახელმწიფო</a:t>
            </a:r>
            <a:r>
              <a:rPr lang="en-US" sz="2750" b="1" spc="-16" dirty="0">
                <a:solidFill>
                  <a:srgbClr val="FF33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2750" b="1" spc="-16" dirty="0" err="1">
                <a:solidFill>
                  <a:srgbClr val="FF33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გრანტი</a:t>
            </a:r>
            <a:r>
              <a:rPr lang="en-US" sz="2750" b="1" spc="-16" dirty="0">
                <a:solidFill>
                  <a:srgbClr val="FF33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2750" b="1" spc="-16" dirty="0" err="1">
                <a:solidFill>
                  <a:srgbClr val="FF33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ან</a:t>
            </a:r>
            <a:r>
              <a:rPr lang="en-US" sz="2750" b="1" spc="-16" dirty="0">
                <a:solidFill>
                  <a:srgbClr val="FF33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2750" b="1" spc="-16" dirty="0" err="1">
                <a:solidFill>
                  <a:srgbClr val="FF33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სტიპენდია</a:t>
            </a:r>
            <a:r>
              <a:rPr lang="en-US" sz="2750" b="1" spc="-16" dirty="0">
                <a:solidFill>
                  <a:srgbClr val="FF33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);</a:t>
            </a:r>
            <a:endParaRPr lang="en-US" sz="2750" b="1" spc="-16" dirty="0">
              <a:solidFill>
                <a:srgbClr val="FF3300"/>
              </a:solidFill>
              <a:latin typeface="TT Rounds Condensed Bold"/>
              <a:ea typeface="TT Rounds Condensed Bold"/>
              <a:cs typeface="TT Rounds Condensed Bold"/>
            </a:endParaRPr>
          </a:p>
          <a:p>
            <a:pPr marL="501650" lvl="1" indent="-250825" algn="l"/>
            <a:endParaRPr lang="en-US" sz="2775" b="1" spc="-16" dirty="0">
              <a:solidFill>
                <a:srgbClr val="FF3300"/>
              </a:solidFill>
              <a:latin typeface="TT Rounds Condensed Bold"/>
              <a:ea typeface="TT Rounds Condensed Bold"/>
              <a:cs typeface="TT Rounds Condensed Bold"/>
            </a:endParaRPr>
          </a:p>
          <a:p>
            <a:pPr marL="501650" lvl="1" indent="-250825" algn="l">
              <a:buFont typeface="Arial"/>
              <a:buChar char="•"/>
            </a:pPr>
            <a:r>
              <a:rPr lang="en-US" sz="2750" spc="-16" dirty="0" err="1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გრანტის</a:t>
            </a:r>
            <a:r>
              <a:rPr lang="en-US" sz="2750" spc="-16" dirty="0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750" spc="-16" dirty="0" err="1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სახსრებით</a:t>
            </a:r>
            <a:r>
              <a:rPr lang="en-US" sz="2750" spc="-16" dirty="0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750" spc="-16" dirty="0" err="1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შეძენილი</a:t>
            </a:r>
            <a:r>
              <a:rPr lang="en-US" sz="2750" spc="-16" dirty="0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750" spc="-16" dirty="0" err="1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ქონება</a:t>
            </a:r>
            <a:r>
              <a:rPr lang="en-US" sz="2750" spc="-16" dirty="0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750" spc="-16" dirty="0" err="1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საკუთრებაში</a:t>
            </a:r>
            <a:r>
              <a:rPr lang="en-US" sz="2750" spc="-16" dirty="0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750" spc="-16" dirty="0" err="1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რჩება</a:t>
            </a:r>
            <a:r>
              <a:rPr lang="en-US" sz="2750" spc="-16" dirty="0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750" spc="-16" dirty="0" err="1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გრანტის</a:t>
            </a:r>
            <a:r>
              <a:rPr lang="en-US" sz="2750" spc="-16" dirty="0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750" spc="-16" dirty="0" err="1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მიმღებს</a:t>
            </a:r>
            <a:r>
              <a:rPr lang="en-US" sz="2750" spc="-16" dirty="0">
                <a:solidFill>
                  <a:srgbClr val="1A385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.</a:t>
            </a:r>
            <a:endParaRPr lang="en-US" sz="2750" spc="-16" dirty="0">
              <a:solidFill>
                <a:srgbClr val="1A385A"/>
              </a:solidFill>
              <a:latin typeface="TT Rounds Condensed"/>
              <a:ea typeface="TT Rounds Condensed"/>
              <a:cs typeface="TT Rounds Condensed"/>
            </a:endParaRPr>
          </a:p>
          <a:p>
            <a:pPr marL="602615" lvl="1" indent="-300990" algn="l">
              <a:lnSpc>
                <a:spcPts val="2877"/>
              </a:lnSpc>
            </a:pPr>
            <a:endParaRPr lang="en-US" sz="2775" spc="-16" dirty="0">
              <a:solidFill>
                <a:srgbClr val="1A385A"/>
              </a:solidFill>
              <a:latin typeface="TT Rounds Condensed"/>
              <a:ea typeface="TT Rounds Condensed"/>
              <a:cs typeface="TT Rounds Condensed"/>
            </a:endParaRPr>
          </a:p>
          <a:p>
            <a:pPr marL="501650" lvl="1" indent="-250825" algn="l">
              <a:lnSpc>
                <a:spcPts val="2397"/>
              </a:lnSpc>
            </a:pPr>
            <a:endParaRPr lang="en-US" sz="2775" spc="-16" dirty="0">
              <a:solidFill>
                <a:srgbClr val="1A385A"/>
              </a:solidFill>
              <a:latin typeface="TT Rounds Condensed"/>
              <a:ea typeface="TT Rounds Condensed"/>
              <a:cs typeface="TT Rounds Condensed"/>
            </a:endParaRPr>
          </a:p>
          <a:p>
            <a:pPr marL="501650" lvl="1" indent="-250825" algn="l">
              <a:lnSpc>
                <a:spcPts val="2397"/>
              </a:lnSpc>
            </a:pPr>
            <a:endParaRPr lang="en-US" sz="2775" spc="-16" dirty="0">
              <a:solidFill>
                <a:srgbClr val="1A385A"/>
              </a:solidFill>
              <a:latin typeface="TT Rounds Condensed"/>
              <a:ea typeface="TT Rounds Condensed"/>
              <a:cs typeface="TT Rounds Condensed"/>
            </a:endParaRPr>
          </a:p>
          <a:p>
            <a:pPr marL="501650" lvl="1" indent="-250825" algn="l">
              <a:lnSpc>
                <a:spcPct val="150000"/>
              </a:lnSpc>
            </a:pPr>
            <a:endParaRPr lang="en-US" sz="2775" spc="-16" dirty="0">
              <a:solidFill>
                <a:srgbClr val="1A385A"/>
              </a:solidFill>
              <a:latin typeface="TT Rounds Condensed"/>
              <a:ea typeface="TT Rounds Condensed"/>
              <a:cs typeface="TT Rounds Condensed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-9525" y="-171735"/>
            <a:ext cx="18307050" cy="1034034"/>
            <a:chOff x="0" y="0"/>
            <a:chExt cx="24409400" cy="1378712"/>
          </a:xfrm>
        </p:grpSpPr>
        <p:sp>
          <p:nvSpPr>
            <p:cNvPr id="5" name="Freeform 5"/>
            <p:cNvSpPr/>
            <p:nvPr/>
          </p:nvSpPr>
          <p:spPr>
            <a:xfrm>
              <a:off x="12700" y="12700"/>
              <a:ext cx="24384000" cy="1353312"/>
            </a:xfrm>
            <a:custGeom>
              <a:avLst/>
              <a:gdLst/>
              <a:ahLst/>
              <a:cxnLst/>
              <a:rect l="l" t="t" r="r" b="b"/>
              <a:pathLst>
                <a:path w="24384000" h="1353312">
                  <a:moveTo>
                    <a:pt x="0" y="0"/>
                  </a:moveTo>
                  <a:lnTo>
                    <a:pt x="24384000" y="0"/>
                  </a:lnTo>
                  <a:lnTo>
                    <a:pt x="24384000" y="1353312"/>
                  </a:lnTo>
                  <a:lnTo>
                    <a:pt x="0" y="1353312"/>
                  </a:lnTo>
                  <a:close/>
                </a:path>
              </a:pathLst>
            </a:custGeom>
            <a:solidFill>
              <a:srgbClr val="205797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24409400" cy="1378712"/>
            </a:xfrm>
            <a:custGeom>
              <a:avLst/>
              <a:gdLst/>
              <a:ahLst/>
              <a:cxnLst/>
              <a:rect l="l" t="t" r="r" b="b"/>
              <a:pathLst>
                <a:path w="24409400" h="1378712">
                  <a:moveTo>
                    <a:pt x="12700" y="0"/>
                  </a:moveTo>
                  <a:lnTo>
                    <a:pt x="24396700" y="0"/>
                  </a:lnTo>
                  <a:cubicBezTo>
                    <a:pt x="24403686" y="0"/>
                    <a:pt x="24409400" y="5715"/>
                    <a:pt x="24409400" y="12700"/>
                  </a:cubicBezTo>
                  <a:lnTo>
                    <a:pt x="24409400" y="1366012"/>
                  </a:lnTo>
                  <a:cubicBezTo>
                    <a:pt x="24409400" y="1372997"/>
                    <a:pt x="24403686" y="1378712"/>
                    <a:pt x="24396700" y="1378712"/>
                  </a:cubicBezTo>
                  <a:lnTo>
                    <a:pt x="12700" y="1378712"/>
                  </a:lnTo>
                  <a:cubicBezTo>
                    <a:pt x="5715" y="1378712"/>
                    <a:pt x="0" y="1372997"/>
                    <a:pt x="0" y="1366012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366012"/>
                  </a:lnTo>
                  <a:lnTo>
                    <a:pt x="12700" y="1366012"/>
                  </a:lnTo>
                  <a:lnTo>
                    <a:pt x="12700" y="1353312"/>
                  </a:lnTo>
                  <a:lnTo>
                    <a:pt x="24396700" y="1353312"/>
                  </a:lnTo>
                  <a:lnTo>
                    <a:pt x="24396700" y="1366012"/>
                  </a:lnTo>
                  <a:lnTo>
                    <a:pt x="24384000" y="1366012"/>
                  </a:lnTo>
                  <a:lnTo>
                    <a:pt x="24384000" y="12700"/>
                  </a:lnTo>
                  <a:lnTo>
                    <a:pt x="24396700" y="12700"/>
                  </a:lnTo>
                  <a:lnTo>
                    <a:pt x="24396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42588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4409400" cy="1426337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6480"/>
                </a:lnSpc>
              </a:pPr>
              <a:r>
                <a:rPr lang="en-US" sz="60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ძირითადი პირობები და ფინანსური მოთხოვნები</a:t>
              </a:r>
            </a:p>
            <a:p>
              <a:pPr algn="ctr">
                <a:lnSpc>
                  <a:spcPts val="6480"/>
                </a:lnSpc>
              </a:pPr>
              <a:endParaRPr lang="en-US" sz="6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057900" y="9534525"/>
            <a:ext cx="6172200" cy="547688"/>
            <a:chOff x="0" y="0"/>
            <a:chExt cx="8229600" cy="7302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229600" cy="730250"/>
            </a:xfrm>
            <a:custGeom>
              <a:avLst/>
              <a:gdLst/>
              <a:ahLst/>
              <a:cxnLst/>
              <a:rect l="l" t="t" r="r" b="b"/>
              <a:pathLst>
                <a:path w="8229600" h="730250">
                  <a:moveTo>
                    <a:pt x="0" y="0"/>
                  </a:moveTo>
                  <a:lnTo>
                    <a:pt x="8229600" y="0"/>
                  </a:lnTo>
                  <a:lnTo>
                    <a:pt x="8229600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229600" cy="7683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160"/>
                </a:lnSpc>
              </a:pPr>
              <a:r>
                <a:rPr lang="en-US" sz="1800">
                  <a:solidFill>
                    <a:srgbClr val="898989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(c) www.rustaveli.org.ge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1973789" y="1028700"/>
            <a:ext cx="1000372" cy="1667287"/>
          </a:xfrm>
          <a:custGeom>
            <a:avLst/>
            <a:gdLst/>
            <a:ahLst/>
            <a:cxnLst/>
            <a:rect l="l" t="t" r="r" b="b"/>
            <a:pathLst>
              <a:path w="1000372" h="1667287">
                <a:moveTo>
                  <a:pt x="0" y="0"/>
                </a:moveTo>
                <a:lnTo>
                  <a:pt x="1000372" y="0"/>
                </a:lnTo>
                <a:lnTo>
                  <a:pt x="1000372" y="1667287"/>
                </a:lnTo>
                <a:lnTo>
                  <a:pt x="0" y="16672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204178" y="7505700"/>
            <a:ext cx="1000372" cy="1667287"/>
          </a:xfrm>
          <a:custGeom>
            <a:avLst/>
            <a:gdLst/>
            <a:ahLst/>
            <a:cxnLst/>
            <a:rect l="l" t="t" r="r" b="b"/>
            <a:pathLst>
              <a:path w="1000372" h="1667287">
                <a:moveTo>
                  <a:pt x="0" y="0"/>
                </a:moveTo>
                <a:lnTo>
                  <a:pt x="1000372" y="0"/>
                </a:lnTo>
                <a:lnTo>
                  <a:pt x="1000372" y="1667288"/>
                </a:lnTo>
                <a:lnTo>
                  <a:pt x="0" y="16672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39128" y="2033279"/>
            <a:ext cx="13546934" cy="5112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5025" lvl="1" indent="-227512" algn="l">
              <a:lnSpc>
                <a:spcPts val="2896"/>
              </a:lnSpc>
              <a:buFont typeface="Arial"/>
              <a:buChar char="•"/>
            </a:pPr>
            <a:r>
              <a:rPr lang="en-US" sz="2514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სტიპენდია (ჯამში არ უნდა აღემატებოდეს 1200 ლარს);</a:t>
            </a:r>
          </a:p>
          <a:p>
            <a:pPr marL="455025" lvl="1" indent="-227512" algn="l">
              <a:lnSpc>
                <a:spcPts val="2896"/>
              </a:lnSpc>
            </a:pPr>
            <a:endParaRPr lang="en-US" sz="2514">
              <a:solidFill>
                <a:srgbClr val="1A385A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455025" lvl="1" indent="-227512" algn="l">
              <a:lnSpc>
                <a:spcPts val="2896"/>
              </a:lnSpc>
              <a:buFont typeface="Arial"/>
              <a:buChar char="•"/>
            </a:pPr>
            <a:r>
              <a:rPr lang="en-US" sz="2514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სასწავლო და კვლევითი პროცესის ტექნიკური აღჭურვის, ლაბორატორიული საშუალებების, საველე სამუშაოებისა ან/და ექსპედიციის ხარჯი; </a:t>
            </a:r>
          </a:p>
          <a:p>
            <a:pPr marL="455025" lvl="1" indent="-227512" algn="l">
              <a:lnSpc>
                <a:spcPts val="2896"/>
              </a:lnSpc>
            </a:pPr>
            <a:endParaRPr lang="en-US" sz="2514">
              <a:solidFill>
                <a:srgbClr val="1A385A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455025" lvl="1" indent="-227512" algn="l">
              <a:lnSpc>
                <a:spcPts val="2172"/>
              </a:lnSpc>
              <a:buFont typeface="Arial"/>
              <a:buChar char="•"/>
            </a:pPr>
            <a:r>
              <a:rPr lang="en-US" sz="2514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საერთაშორისო სამეცნიერო ღონისძიებაში მონაწილეობის ხარჯი (კონფერენცია, კონგრესი, ვორქშოპი, სემინარი და სხვა);</a:t>
            </a:r>
          </a:p>
          <a:p>
            <a:pPr marL="455025" lvl="1" indent="-227512" algn="l">
              <a:lnSpc>
                <a:spcPts val="2172"/>
              </a:lnSpc>
            </a:pPr>
            <a:endParaRPr lang="en-US" sz="2514">
              <a:solidFill>
                <a:srgbClr val="1A385A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455025" lvl="1" indent="-227512" algn="l">
              <a:lnSpc>
                <a:spcPts val="2172"/>
              </a:lnSpc>
              <a:buFont typeface="Arial"/>
              <a:buChar char="•"/>
            </a:pPr>
            <a:r>
              <a:rPr lang="en-US" sz="2514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უცხოეთში კვლევითი ვიზიტის ხარჯები;</a:t>
            </a:r>
          </a:p>
          <a:p>
            <a:pPr marL="455025" lvl="1" indent="-227512" algn="l">
              <a:lnSpc>
                <a:spcPts val="2172"/>
              </a:lnSpc>
            </a:pPr>
            <a:endParaRPr lang="en-US" sz="2514">
              <a:solidFill>
                <a:srgbClr val="1A385A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455025" lvl="1" indent="-227512" algn="l">
              <a:lnSpc>
                <a:spcPts val="2172"/>
              </a:lnSpc>
            </a:pPr>
            <a:endParaRPr lang="en-US" sz="2514">
              <a:solidFill>
                <a:srgbClr val="1A385A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455025" lvl="1" indent="-227512" algn="just">
              <a:lnSpc>
                <a:spcPts val="2655"/>
              </a:lnSpc>
              <a:buFont typeface="Arial"/>
              <a:buChar char="•"/>
            </a:pPr>
            <a:r>
              <a:rPr lang="en-US" sz="2514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სასწავლო და კვლევითი პროცესის წარმართვისათვის აუცილებელი სხვა ხარჯები (სწავლის სემესტრულ გადასახადი, პროფესიული ლიტერატურის შეძენის ან/და პროფესიული ასოციაციის წევრობის ხარჯები და სხვა);</a:t>
            </a:r>
          </a:p>
          <a:p>
            <a:pPr marL="455025" lvl="1" indent="-227512" algn="l">
              <a:lnSpc>
                <a:spcPts val="2172"/>
              </a:lnSpc>
            </a:pPr>
            <a:endParaRPr lang="en-US" sz="2514">
              <a:solidFill>
                <a:srgbClr val="1A385A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2896"/>
              </a:lnSpc>
            </a:pPr>
            <a:endParaRPr lang="en-US" sz="2514">
              <a:solidFill>
                <a:srgbClr val="1A385A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057900" y="9534525"/>
            <a:ext cx="6172200" cy="547688"/>
            <a:chOff x="0" y="0"/>
            <a:chExt cx="8229600" cy="7302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229600" cy="730250"/>
            </a:xfrm>
            <a:custGeom>
              <a:avLst/>
              <a:gdLst/>
              <a:ahLst/>
              <a:cxnLst/>
              <a:rect l="l" t="t" r="r" b="b"/>
              <a:pathLst>
                <a:path w="8229600" h="730250">
                  <a:moveTo>
                    <a:pt x="0" y="0"/>
                  </a:moveTo>
                  <a:lnTo>
                    <a:pt x="8229600" y="0"/>
                  </a:lnTo>
                  <a:lnTo>
                    <a:pt x="8229600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229600" cy="7683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160"/>
                </a:lnSpc>
              </a:pPr>
              <a:r>
                <a:rPr lang="en-US" sz="1800">
                  <a:solidFill>
                    <a:srgbClr val="898989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(c) www.rustaveli.org.ge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9050" y="-8505"/>
            <a:ext cx="18307050" cy="1260253"/>
            <a:chOff x="0" y="-11340"/>
            <a:chExt cx="24409400" cy="1680337"/>
          </a:xfrm>
        </p:grpSpPr>
        <p:sp>
          <p:nvSpPr>
            <p:cNvPr id="7" name="Freeform 7"/>
            <p:cNvSpPr/>
            <p:nvPr/>
          </p:nvSpPr>
          <p:spPr>
            <a:xfrm>
              <a:off x="12700" y="12700"/>
              <a:ext cx="24384000" cy="1353312"/>
            </a:xfrm>
            <a:custGeom>
              <a:avLst/>
              <a:gdLst/>
              <a:ahLst/>
              <a:cxnLst/>
              <a:rect l="l" t="t" r="r" b="b"/>
              <a:pathLst>
                <a:path w="24384000" h="1353312">
                  <a:moveTo>
                    <a:pt x="0" y="0"/>
                  </a:moveTo>
                  <a:lnTo>
                    <a:pt x="24384000" y="0"/>
                  </a:lnTo>
                  <a:lnTo>
                    <a:pt x="24384000" y="1353312"/>
                  </a:lnTo>
                  <a:lnTo>
                    <a:pt x="0" y="1353312"/>
                  </a:lnTo>
                  <a:close/>
                </a:path>
              </a:pathLst>
            </a:custGeom>
            <a:solidFill>
              <a:srgbClr val="205797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4409400" cy="1378712"/>
            </a:xfrm>
            <a:custGeom>
              <a:avLst/>
              <a:gdLst/>
              <a:ahLst/>
              <a:cxnLst/>
              <a:rect l="l" t="t" r="r" b="b"/>
              <a:pathLst>
                <a:path w="24409400" h="1378712">
                  <a:moveTo>
                    <a:pt x="12700" y="0"/>
                  </a:moveTo>
                  <a:lnTo>
                    <a:pt x="24396700" y="0"/>
                  </a:lnTo>
                  <a:cubicBezTo>
                    <a:pt x="24403686" y="0"/>
                    <a:pt x="24409400" y="5715"/>
                    <a:pt x="24409400" y="12700"/>
                  </a:cubicBezTo>
                  <a:lnTo>
                    <a:pt x="24409400" y="1366012"/>
                  </a:lnTo>
                  <a:cubicBezTo>
                    <a:pt x="24409400" y="1372997"/>
                    <a:pt x="24403686" y="1378712"/>
                    <a:pt x="24396700" y="1378712"/>
                  </a:cubicBezTo>
                  <a:lnTo>
                    <a:pt x="12700" y="1378712"/>
                  </a:lnTo>
                  <a:cubicBezTo>
                    <a:pt x="5715" y="1378712"/>
                    <a:pt x="0" y="1372997"/>
                    <a:pt x="0" y="1366012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366012"/>
                  </a:lnTo>
                  <a:lnTo>
                    <a:pt x="12700" y="1366012"/>
                  </a:lnTo>
                  <a:lnTo>
                    <a:pt x="12700" y="1353312"/>
                  </a:lnTo>
                  <a:lnTo>
                    <a:pt x="24396700" y="1353312"/>
                  </a:lnTo>
                  <a:lnTo>
                    <a:pt x="24396700" y="1366012"/>
                  </a:lnTo>
                  <a:lnTo>
                    <a:pt x="24384000" y="1366012"/>
                  </a:lnTo>
                  <a:lnTo>
                    <a:pt x="24384000" y="12700"/>
                  </a:lnTo>
                  <a:lnTo>
                    <a:pt x="24396700" y="12700"/>
                  </a:lnTo>
                  <a:lnTo>
                    <a:pt x="24396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425887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8143" y="-11340"/>
              <a:ext cx="24391257" cy="1680337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6480"/>
                </a:lnSpc>
              </a:pPr>
              <a:r>
                <a:rPr lang="en-US" sz="60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ბიუჯეტის ხარჯვითი კატეგორიები</a:t>
              </a:r>
            </a:p>
            <a:p>
              <a:pPr algn="ctr">
                <a:lnSpc>
                  <a:spcPts val="6480"/>
                </a:lnSpc>
              </a:pPr>
              <a:endParaRPr lang="en-US" sz="6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6697551" y="7483063"/>
            <a:ext cx="1421996" cy="1421996"/>
          </a:xfrm>
          <a:custGeom>
            <a:avLst/>
            <a:gdLst/>
            <a:ahLst/>
            <a:cxnLst/>
            <a:rect l="l" t="t" r="r" b="b"/>
            <a:pathLst>
              <a:path w="1421996" h="1421996">
                <a:moveTo>
                  <a:pt x="0" y="0"/>
                </a:moveTo>
                <a:lnTo>
                  <a:pt x="1421995" y="0"/>
                </a:lnTo>
                <a:lnTo>
                  <a:pt x="1421995" y="1421995"/>
                </a:lnTo>
                <a:lnTo>
                  <a:pt x="0" y="14219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306035" y="2582595"/>
            <a:ext cx="3691218" cy="3691218"/>
          </a:xfrm>
          <a:custGeom>
            <a:avLst/>
            <a:gdLst/>
            <a:ahLst/>
            <a:cxnLst/>
            <a:rect l="l" t="t" r="r" b="b"/>
            <a:pathLst>
              <a:path w="3691218" h="3691218">
                <a:moveTo>
                  <a:pt x="0" y="0"/>
                </a:moveTo>
                <a:lnTo>
                  <a:pt x="3691218" y="0"/>
                </a:lnTo>
                <a:lnTo>
                  <a:pt x="3691218" y="3691218"/>
                </a:lnTo>
                <a:lnTo>
                  <a:pt x="0" y="36912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8096854" y="7464013"/>
            <a:ext cx="10191146" cy="1619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7"/>
              </a:lnSpc>
              <a:spcBef>
                <a:spcPct val="0"/>
              </a:spcBef>
            </a:pPr>
            <a:r>
              <a:rPr lang="en-US" sz="2284" b="1">
                <a:solidFill>
                  <a:srgbClr val="C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სასწავლო-კვლევითი გრანტით დაუშვებელია ლეპტოპის, პლანშეტური კომპიუტერის, მობილური ტელეფონის, საოფისე პრინტერის და/ან სკანერის, კარტრიჯის, უწყვეტი კვების წყაროს და უძრავი ქონების შეძენა, უძრავი ქონების იჯარა, კაპიტალური რემონტი, სატრანსპორტო საშუალების შეძენა.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33292" y="1695133"/>
            <a:ext cx="15538360" cy="7088929"/>
          </a:xfrm>
          <a:custGeom>
            <a:avLst/>
            <a:gdLst/>
            <a:ahLst/>
            <a:cxnLst/>
            <a:rect l="l" t="t" r="r" b="b"/>
            <a:pathLst>
              <a:path w="15538360" h="7088929">
                <a:moveTo>
                  <a:pt x="0" y="0"/>
                </a:moveTo>
                <a:lnTo>
                  <a:pt x="15538360" y="0"/>
                </a:lnTo>
                <a:lnTo>
                  <a:pt x="15538360" y="7088929"/>
                </a:lnTo>
                <a:lnTo>
                  <a:pt x="0" y="70889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012815" y="1957152"/>
            <a:ext cx="14379314" cy="6540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8530" lvl="1" indent="-284265" algn="l">
              <a:lnSpc>
                <a:spcPts val="3033"/>
              </a:lnSpc>
              <a:buFont typeface="Arial"/>
              <a:buChar char="•"/>
            </a:pPr>
            <a:r>
              <a:rPr lang="en-US" sz="2633" b="1">
                <a:solidFill>
                  <a:srgbClr val="1A385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ელექტრონული რეგისტრაციის ეტაპი – </a:t>
            </a:r>
            <a:r>
              <a:rPr lang="en-US" sz="2633" b="1">
                <a:solidFill>
                  <a:srgbClr val="C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2025 წლის 9 ოქტომბრიდან 30 ოქტომბრის 16:00   საათამდე</a:t>
            </a:r>
            <a:r>
              <a:rPr lang="en-US" sz="2633" b="1">
                <a:solidFill>
                  <a:srgbClr val="1A385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;</a:t>
            </a:r>
          </a:p>
          <a:p>
            <a:pPr algn="l">
              <a:lnSpc>
                <a:spcPts val="3033"/>
              </a:lnSpc>
            </a:pPr>
            <a:endParaRPr lang="en-US" sz="2633" b="1">
              <a:solidFill>
                <a:srgbClr val="1A385A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568530" lvl="1" indent="-284265" algn="l">
              <a:lnSpc>
                <a:spcPts val="3033"/>
              </a:lnSpc>
              <a:buFont typeface="Arial"/>
              <a:buChar char="•"/>
            </a:pPr>
            <a:r>
              <a:rPr lang="en-US" sz="2633" b="1">
                <a:solidFill>
                  <a:srgbClr val="1A385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ფონდის კანცელარიაში რეგისტრაციის ეტაპი – </a:t>
            </a:r>
            <a:r>
              <a:rPr lang="en-US" sz="2633" b="1">
                <a:solidFill>
                  <a:srgbClr val="C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2025 წლის 7 ნოემბრის 18:00 საათამდე</a:t>
            </a:r>
            <a:r>
              <a:rPr lang="en-US" sz="2633" b="1">
                <a:solidFill>
                  <a:srgbClr val="1A385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;</a:t>
            </a:r>
          </a:p>
          <a:p>
            <a:pPr algn="l">
              <a:lnSpc>
                <a:spcPts val="3033"/>
              </a:lnSpc>
            </a:pPr>
            <a:endParaRPr lang="en-US" sz="2633" b="1">
              <a:solidFill>
                <a:srgbClr val="1A385A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568530" lvl="1" indent="-284265" algn="l">
              <a:lnSpc>
                <a:spcPts val="3033"/>
              </a:lnSpc>
              <a:buFont typeface="Arial"/>
              <a:buChar char="•"/>
            </a:pPr>
            <a:r>
              <a:rPr lang="en-US" sz="2633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უმაღლესი საგანმანათლებლო დაწესებულების, რომელშიც ჩარიცხულია კონკურსის მონაწილე მაგისტრანტი, რეგისტრაცია GMUS-ში – </a:t>
            </a:r>
            <a:r>
              <a:rPr lang="en-US" sz="2633" b="1">
                <a:solidFill>
                  <a:srgbClr val="1A385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„ორგანიზაციის პროფილის“</a:t>
            </a:r>
            <a:r>
              <a:rPr lang="en-US" sz="2633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 შექმნა;</a:t>
            </a:r>
          </a:p>
          <a:p>
            <a:pPr algn="l">
              <a:lnSpc>
                <a:spcPts val="3033"/>
              </a:lnSpc>
            </a:pPr>
            <a:endParaRPr lang="en-US" sz="2633">
              <a:solidFill>
                <a:srgbClr val="1A385A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68530" lvl="1" indent="-284265" algn="l">
              <a:lnSpc>
                <a:spcPts val="3033"/>
              </a:lnSpc>
              <a:buFont typeface="Arial"/>
              <a:buChar char="•"/>
            </a:pPr>
            <a:r>
              <a:rPr lang="en-US" sz="2633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კონკურსის მონაწილე მაგისტრანტის, სამაგისტრო ნაშრომის ხელმძღვანელისა და კონსულტანტის (საქართველოს მოქალაქე) რეგისტრაცია GMUS-ში – </a:t>
            </a:r>
            <a:r>
              <a:rPr lang="en-US" sz="2633" b="1">
                <a:solidFill>
                  <a:srgbClr val="1A385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„მეცნიერის პროფილის“</a:t>
            </a:r>
            <a:r>
              <a:rPr lang="en-US" sz="2633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 შექმნა, </a:t>
            </a:r>
            <a:r>
              <a:rPr lang="en-US" sz="2633" b="1">
                <a:solidFill>
                  <a:srgbClr val="1A385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ბიოგრაფიული მონაცემების</a:t>
            </a:r>
            <a:r>
              <a:rPr lang="en-US" sz="2633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 შევსება და </a:t>
            </a:r>
            <a:r>
              <a:rPr lang="en-US" sz="2633" b="1">
                <a:solidFill>
                  <a:srgbClr val="1A385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აკადემიური ხარისხის</a:t>
            </a:r>
            <a:r>
              <a:rPr lang="en-US" sz="2633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 და </a:t>
            </a:r>
            <a:r>
              <a:rPr lang="en-US" sz="2633" b="1">
                <a:solidFill>
                  <a:srgbClr val="1A385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აკადემიური პოზიციის დამადასტურებელი დოკუმენტების</a:t>
            </a:r>
            <a:r>
              <a:rPr lang="en-US" sz="2633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 ატვირთვა;</a:t>
            </a:r>
          </a:p>
          <a:p>
            <a:pPr algn="l">
              <a:lnSpc>
                <a:spcPts val="3033"/>
              </a:lnSpc>
            </a:pPr>
            <a:endParaRPr lang="en-US" sz="2633">
              <a:solidFill>
                <a:srgbClr val="1A385A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68530" lvl="1" indent="-284265" algn="l">
              <a:lnSpc>
                <a:spcPts val="3033"/>
              </a:lnSpc>
              <a:buFont typeface="Arial"/>
              <a:buChar char="•"/>
            </a:pPr>
            <a:r>
              <a:rPr lang="en-US" sz="2633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პროექტის რეგისტრაცია მაგისტრანტთა სასწავლო-კვლევითი პროექტების გრანტით დაფინანსების კონკურსზე;</a:t>
            </a:r>
          </a:p>
          <a:p>
            <a:pPr algn="l">
              <a:lnSpc>
                <a:spcPts val="3033"/>
              </a:lnSpc>
            </a:pPr>
            <a:endParaRPr lang="en-US" sz="2633">
              <a:solidFill>
                <a:srgbClr val="1A385A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68530" lvl="1" indent="-284265" algn="l">
              <a:lnSpc>
                <a:spcPts val="3033"/>
              </a:lnSpc>
              <a:buFont typeface="Arial"/>
              <a:buChar char="•"/>
            </a:pPr>
            <a:r>
              <a:rPr lang="en-US" sz="2633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ფონდის კანცელარიაში რეგისტრაცია -</a:t>
            </a:r>
            <a:r>
              <a:rPr lang="en-US" sz="2633" b="1">
                <a:solidFill>
                  <a:srgbClr val="1A385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„განცხადება კონკურსში მონაწილეობის შესახებ”</a:t>
            </a:r>
            <a:r>
              <a:rPr lang="en-US" sz="2633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057900" y="9534525"/>
            <a:ext cx="6172200" cy="547688"/>
            <a:chOff x="0" y="0"/>
            <a:chExt cx="8229600" cy="7302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229600" cy="730250"/>
            </a:xfrm>
            <a:custGeom>
              <a:avLst/>
              <a:gdLst/>
              <a:ahLst/>
              <a:cxnLst/>
              <a:rect l="l" t="t" r="r" b="b"/>
              <a:pathLst>
                <a:path w="8229600" h="730250">
                  <a:moveTo>
                    <a:pt x="0" y="0"/>
                  </a:moveTo>
                  <a:lnTo>
                    <a:pt x="8229600" y="0"/>
                  </a:lnTo>
                  <a:lnTo>
                    <a:pt x="8229600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229600" cy="7683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160"/>
                </a:lnSpc>
              </a:pPr>
              <a:r>
                <a:rPr lang="en-US" sz="1800">
                  <a:solidFill>
                    <a:srgbClr val="898989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(c) www.rustaveli.org.ge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-204482"/>
            <a:ext cx="18404944" cy="1603248"/>
            <a:chOff x="0" y="0"/>
            <a:chExt cx="24539926" cy="2137664"/>
          </a:xfrm>
        </p:grpSpPr>
        <p:sp>
          <p:nvSpPr>
            <p:cNvPr id="8" name="Freeform 8"/>
            <p:cNvSpPr/>
            <p:nvPr/>
          </p:nvSpPr>
          <p:spPr>
            <a:xfrm>
              <a:off x="12700" y="12700"/>
              <a:ext cx="24514556" cy="2112264"/>
            </a:xfrm>
            <a:custGeom>
              <a:avLst/>
              <a:gdLst/>
              <a:ahLst/>
              <a:cxnLst/>
              <a:rect l="l" t="t" r="r" b="b"/>
              <a:pathLst>
                <a:path w="24514556" h="2112264">
                  <a:moveTo>
                    <a:pt x="0" y="0"/>
                  </a:moveTo>
                  <a:lnTo>
                    <a:pt x="24514556" y="0"/>
                  </a:lnTo>
                  <a:lnTo>
                    <a:pt x="24514556" y="2112264"/>
                  </a:lnTo>
                  <a:lnTo>
                    <a:pt x="0" y="2112264"/>
                  </a:lnTo>
                  <a:close/>
                </a:path>
              </a:pathLst>
            </a:custGeom>
            <a:solidFill>
              <a:srgbClr val="205797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24539956" cy="2137664"/>
            </a:xfrm>
            <a:custGeom>
              <a:avLst/>
              <a:gdLst/>
              <a:ahLst/>
              <a:cxnLst/>
              <a:rect l="l" t="t" r="r" b="b"/>
              <a:pathLst>
                <a:path w="24539956" h="2137664">
                  <a:moveTo>
                    <a:pt x="12700" y="0"/>
                  </a:moveTo>
                  <a:lnTo>
                    <a:pt x="24527256" y="0"/>
                  </a:lnTo>
                  <a:cubicBezTo>
                    <a:pt x="24534242" y="0"/>
                    <a:pt x="24539956" y="5715"/>
                    <a:pt x="24539956" y="12700"/>
                  </a:cubicBezTo>
                  <a:lnTo>
                    <a:pt x="24539956" y="2124964"/>
                  </a:lnTo>
                  <a:cubicBezTo>
                    <a:pt x="24539956" y="2131949"/>
                    <a:pt x="24534242" y="2137664"/>
                    <a:pt x="24527256" y="2137664"/>
                  </a:cubicBezTo>
                  <a:lnTo>
                    <a:pt x="12700" y="2137664"/>
                  </a:lnTo>
                  <a:cubicBezTo>
                    <a:pt x="5715" y="2137664"/>
                    <a:pt x="0" y="2131949"/>
                    <a:pt x="0" y="2124964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2124964"/>
                  </a:lnTo>
                  <a:lnTo>
                    <a:pt x="12700" y="2124964"/>
                  </a:lnTo>
                  <a:lnTo>
                    <a:pt x="12700" y="2112264"/>
                  </a:lnTo>
                  <a:lnTo>
                    <a:pt x="24527256" y="2112264"/>
                  </a:lnTo>
                  <a:lnTo>
                    <a:pt x="24527256" y="2124964"/>
                  </a:lnTo>
                  <a:lnTo>
                    <a:pt x="24514556" y="2124964"/>
                  </a:lnTo>
                  <a:lnTo>
                    <a:pt x="24514556" y="12700"/>
                  </a:lnTo>
                  <a:lnTo>
                    <a:pt x="24527256" y="12700"/>
                  </a:lnTo>
                  <a:lnTo>
                    <a:pt x="24527256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42588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24539926" cy="21852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480"/>
                </a:lnSpc>
              </a:pPr>
              <a:r>
                <a:rPr lang="en-US" sz="60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ელექტრონული რეგისტრაციის ეტაპი</a:t>
              </a:r>
              <a:r>
                <a:rPr lang="en-US" sz="6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7376" y="-986064"/>
            <a:ext cx="15193248" cy="3521687"/>
          </a:xfrm>
          <a:custGeom>
            <a:avLst/>
            <a:gdLst/>
            <a:ahLst/>
            <a:cxnLst/>
            <a:rect l="l" t="t" r="r" b="b"/>
            <a:pathLst>
              <a:path w="15193248" h="3521687">
                <a:moveTo>
                  <a:pt x="0" y="0"/>
                </a:moveTo>
                <a:lnTo>
                  <a:pt x="15193248" y="0"/>
                </a:lnTo>
                <a:lnTo>
                  <a:pt x="15193248" y="3521687"/>
                </a:lnTo>
                <a:lnTo>
                  <a:pt x="0" y="35216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17541" y="-1237126"/>
            <a:ext cx="18404944" cy="4482986"/>
            <a:chOff x="0" y="0"/>
            <a:chExt cx="24539926" cy="59773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539925" cy="5977314"/>
            </a:xfrm>
            <a:custGeom>
              <a:avLst/>
              <a:gdLst/>
              <a:ahLst/>
              <a:cxnLst/>
              <a:rect l="l" t="t" r="r" b="b"/>
              <a:pathLst>
                <a:path w="24539925" h="5977314">
                  <a:moveTo>
                    <a:pt x="0" y="0"/>
                  </a:moveTo>
                  <a:lnTo>
                    <a:pt x="24539925" y="0"/>
                  </a:lnTo>
                  <a:lnTo>
                    <a:pt x="24539925" y="5977314"/>
                  </a:lnTo>
                  <a:lnTo>
                    <a:pt x="0" y="597731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4539926" cy="602494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6480"/>
                </a:lnSpc>
              </a:pPr>
              <a:endParaRPr/>
            </a:p>
            <a:p>
              <a:pPr algn="ctr">
                <a:lnSpc>
                  <a:spcPts val="6480"/>
                </a:lnSpc>
              </a:pPr>
              <a:endParaRPr/>
            </a:p>
            <a:p>
              <a:pPr algn="ctr">
                <a:lnSpc>
                  <a:spcPts val="6480"/>
                </a:lnSpc>
              </a:pPr>
              <a:r>
                <a:rPr lang="en-US" sz="6000" b="1">
                  <a:solidFill>
                    <a:srgbClr val="1A385A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საკონკურსო დოკუმენტაცია (1/2)</a:t>
              </a:r>
            </a:p>
            <a:p>
              <a:pPr algn="l">
                <a:lnSpc>
                  <a:spcPts val="6480"/>
                </a:lnSpc>
              </a:pPr>
              <a:endParaRPr lang="en-US" sz="6000" b="1">
                <a:solidFill>
                  <a:srgbClr val="1A385A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  <a:p>
              <a:pPr algn="l">
                <a:lnSpc>
                  <a:spcPts val="6480"/>
                </a:lnSpc>
              </a:pPr>
              <a:endParaRPr lang="en-US" sz="6000" b="1">
                <a:solidFill>
                  <a:srgbClr val="1A385A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057900" y="9534525"/>
            <a:ext cx="6172200" cy="547688"/>
            <a:chOff x="0" y="0"/>
            <a:chExt cx="8229600" cy="7302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229600" cy="730250"/>
            </a:xfrm>
            <a:custGeom>
              <a:avLst/>
              <a:gdLst/>
              <a:ahLst/>
              <a:cxnLst/>
              <a:rect l="l" t="t" r="r" b="b"/>
              <a:pathLst>
                <a:path w="8229600" h="730250">
                  <a:moveTo>
                    <a:pt x="0" y="0"/>
                  </a:moveTo>
                  <a:lnTo>
                    <a:pt x="8229600" y="0"/>
                  </a:lnTo>
                  <a:lnTo>
                    <a:pt x="8229600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229600" cy="7683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160"/>
                </a:lnSpc>
              </a:pPr>
              <a:r>
                <a:rPr lang="en-US" sz="1800">
                  <a:solidFill>
                    <a:srgbClr val="898989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(c) www.rustaveli.org.ge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540447" y="3217285"/>
            <a:ext cx="11207107" cy="5860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8632" lvl="1" indent="-244316" algn="l">
              <a:lnSpc>
                <a:spcPts val="2916"/>
              </a:lnSpc>
              <a:buFont typeface="Arial"/>
              <a:buChar char="•"/>
            </a:pPr>
            <a:r>
              <a:rPr lang="en-US" sz="2700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კრებსითი ინფორმაცია პროექტის შესახებ (გენერირდება GMUS-ში);</a:t>
            </a:r>
          </a:p>
          <a:p>
            <a:pPr marL="488632" lvl="1" indent="-244316" algn="l">
              <a:lnSpc>
                <a:spcPts val="2916"/>
              </a:lnSpc>
            </a:pPr>
            <a:endParaRPr lang="en-US" sz="2700">
              <a:solidFill>
                <a:srgbClr val="1A385A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488632" lvl="1" indent="-244316" algn="l">
              <a:lnSpc>
                <a:spcPts val="2916"/>
              </a:lnSpc>
              <a:buFont typeface="Arial"/>
              <a:buChar char="•"/>
            </a:pPr>
            <a:r>
              <a:rPr lang="en-US" sz="2700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აბსტრაქტი (ივსება GMUS-ში);</a:t>
            </a:r>
          </a:p>
          <a:p>
            <a:pPr marL="488632" lvl="1" indent="-244316" algn="l">
              <a:lnSpc>
                <a:spcPts val="2916"/>
              </a:lnSpc>
            </a:pPr>
            <a:endParaRPr lang="en-US" sz="2700">
              <a:solidFill>
                <a:srgbClr val="1A385A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488632" lvl="1" indent="-244316" algn="l">
              <a:lnSpc>
                <a:spcPts val="2916"/>
              </a:lnSpc>
              <a:buFont typeface="Arial"/>
              <a:buChar char="•"/>
            </a:pPr>
            <a:r>
              <a:rPr lang="en-US" sz="2700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საპროექტო წინადადება (იტვირთება GMUS-ში);</a:t>
            </a:r>
          </a:p>
          <a:p>
            <a:pPr marL="488632" lvl="1" indent="-244316" algn="l">
              <a:lnSpc>
                <a:spcPts val="2916"/>
              </a:lnSpc>
            </a:pPr>
            <a:endParaRPr lang="en-US" sz="2700">
              <a:solidFill>
                <a:srgbClr val="1A385A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488632" lvl="1" indent="-244316" algn="l">
              <a:lnSpc>
                <a:spcPts val="2916"/>
              </a:lnSpc>
              <a:buFont typeface="Arial"/>
              <a:buChar char="•"/>
            </a:pPr>
            <a:r>
              <a:rPr lang="en-US" sz="2700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მაგისტრანტის, სამაგისტრო ნაშრომის ხელმძღვანელისა და კონსულტანტის პროფესიული ბიოგრაფიები (CV) (გენერირდება GMUS-დან და იტვირთება პროექტში);</a:t>
            </a:r>
          </a:p>
          <a:p>
            <a:pPr marL="488632" lvl="1" indent="-244316" algn="l">
              <a:lnSpc>
                <a:spcPts val="2916"/>
              </a:lnSpc>
            </a:pPr>
            <a:endParaRPr lang="en-US" sz="2700">
              <a:solidFill>
                <a:srgbClr val="1A385A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488632" lvl="1" indent="-244316" algn="l">
              <a:lnSpc>
                <a:spcPts val="2916"/>
              </a:lnSpc>
              <a:buFont typeface="Arial"/>
              <a:buChar char="•"/>
            </a:pPr>
            <a:r>
              <a:rPr lang="en-US" sz="2700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პროექტის განხორციელების გეგმა-გრაფიკი  (ივსება GMUS-ში);</a:t>
            </a:r>
          </a:p>
          <a:p>
            <a:pPr marL="488632" lvl="1" indent="-244316" algn="l">
              <a:lnSpc>
                <a:spcPts val="2916"/>
              </a:lnSpc>
            </a:pPr>
            <a:endParaRPr lang="en-US" sz="2700">
              <a:solidFill>
                <a:srgbClr val="1A385A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488632" lvl="1" indent="-244316" algn="l">
              <a:lnSpc>
                <a:spcPts val="2916"/>
              </a:lnSpc>
              <a:buFont typeface="Arial"/>
              <a:buChar char="•"/>
            </a:pPr>
            <a:r>
              <a:rPr lang="en-US" sz="2700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პროექტის განხორციელების ბიუჯეტი და ბიუჯეტის დასაბუთება (ივსება GMUS-ში);</a:t>
            </a:r>
          </a:p>
          <a:p>
            <a:pPr marL="488632" lvl="1" indent="-244316" algn="l">
              <a:lnSpc>
                <a:spcPts val="2916"/>
              </a:lnSpc>
            </a:pPr>
            <a:endParaRPr lang="en-US" sz="2700">
              <a:solidFill>
                <a:srgbClr val="1A385A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488632" lvl="1" indent="-244316" algn="l">
              <a:lnSpc>
                <a:spcPts val="2916"/>
              </a:lnSpc>
            </a:pPr>
            <a:endParaRPr lang="en-US" sz="2700">
              <a:solidFill>
                <a:srgbClr val="1A385A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50497" y="2833116"/>
            <a:ext cx="12475887" cy="7155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5779" lvl="1" indent="-257889">
              <a:lnSpc>
                <a:spcPts val="3078"/>
              </a:lnSpc>
              <a:buFont typeface="Arial"/>
              <a:buChar char="•"/>
            </a:pPr>
            <a:r>
              <a:rPr lang="en-US" sz="2850" dirty="0" err="1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ცნობა</a:t>
            </a:r>
            <a:r>
              <a:rPr lang="en-US" sz="2850" dirty="0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50" dirty="0" err="1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მაგისტრატურის</a:t>
            </a:r>
            <a:r>
              <a:rPr lang="en-US" sz="2850" dirty="0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50" dirty="0" err="1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აკრედიტირებულ</a:t>
            </a:r>
            <a:r>
              <a:rPr lang="en-US" sz="2850" dirty="0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50" dirty="0" err="1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საგანმანათლებლო</a:t>
            </a:r>
            <a:r>
              <a:rPr lang="en-US" sz="2850" dirty="0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50" dirty="0" err="1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პროგრამაზე</a:t>
            </a:r>
            <a:r>
              <a:rPr lang="en-US" sz="2850" dirty="0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50" dirty="0" err="1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მაგისტრანტის</a:t>
            </a:r>
            <a:r>
              <a:rPr lang="en-US" sz="2850" dirty="0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50" dirty="0" err="1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სწავლის</a:t>
            </a:r>
            <a:r>
              <a:rPr lang="en-US" sz="2850" dirty="0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50" dirty="0" err="1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შესახებ</a:t>
            </a:r>
            <a:r>
              <a:rPr lang="en-US" sz="2850" dirty="0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ka-GE" sz="2850" dirty="0" smtClean="0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&amp; </a:t>
            </a:r>
            <a:r>
              <a:rPr lang="ka-GE" sz="2850" dirty="0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მაგისტრანტის ნიშნების </a:t>
            </a:r>
            <a:r>
              <a:rPr lang="ka-GE" sz="2850" dirty="0" smtClean="0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ფურცელი/ტრანსკრიპტი </a:t>
            </a:r>
            <a:r>
              <a:rPr lang="en-US" sz="2850" dirty="0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(</a:t>
            </a:r>
            <a:r>
              <a:rPr lang="en-US" sz="2850" dirty="0" err="1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იტვირთება</a:t>
            </a:r>
            <a:r>
              <a:rPr lang="en-US" sz="2850" dirty="0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50" dirty="0" smtClean="0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GMUS-</a:t>
            </a:r>
            <a:r>
              <a:rPr lang="en-US" sz="2850" dirty="0" err="1" smtClean="0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ში</a:t>
            </a:r>
            <a:r>
              <a:rPr lang="en-US" sz="2850" dirty="0" smtClean="0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)</a:t>
            </a:r>
            <a:r>
              <a:rPr lang="ka-GE" sz="2850" dirty="0" smtClean="0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;</a:t>
            </a:r>
            <a:endParaRPr lang="en-US" sz="2850" dirty="0">
              <a:solidFill>
                <a:srgbClr val="1A385A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15779" lvl="1" indent="-257889" algn="l">
              <a:lnSpc>
                <a:spcPts val="3078"/>
              </a:lnSpc>
            </a:pPr>
            <a:endParaRPr lang="en-US" sz="2850" dirty="0">
              <a:solidFill>
                <a:srgbClr val="1A385A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15779" lvl="1" indent="-257889" algn="l">
              <a:lnSpc>
                <a:spcPts val="3078"/>
              </a:lnSpc>
              <a:buFont typeface="Arial"/>
              <a:buChar char="•"/>
            </a:pPr>
            <a:r>
              <a:rPr lang="en-US" sz="2850" dirty="0" err="1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კონსულტანტის</a:t>
            </a:r>
            <a:r>
              <a:rPr lang="en-US" sz="2850" dirty="0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50" dirty="0" err="1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თანხმობის</a:t>
            </a:r>
            <a:r>
              <a:rPr lang="en-US" sz="2850" dirty="0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50" dirty="0" err="1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წერილი</a:t>
            </a:r>
            <a:r>
              <a:rPr lang="en-US" sz="2850" dirty="0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 (</a:t>
            </a:r>
            <a:r>
              <a:rPr lang="en-US" sz="2850" dirty="0" err="1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იტვირთება</a:t>
            </a:r>
            <a:r>
              <a:rPr lang="en-US" sz="2850" dirty="0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 GMUS-</a:t>
            </a:r>
            <a:r>
              <a:rPr lang="en-US" sz="2850" dirty="0" err="1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ში</a:t>
            </a:r>
            <a:r>
              <a:rPr lang="en-US" sz="2850" dirty="0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);</a:t>
            </a:r>
          </a:p>
          <a:p>
            <a:pPr marL="515779" lvl="1" indent="-257889" algn="l">
              <a:lnSpc>
                <a:spcPts val="3078"/>
              </a:lnSpc>
            </a:pPr>
            <a:endParaRPr lang="en-US" sz="2850" dirty="0">
              <a:solidFill>
                <a:srgbClr val="1A385A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15779" lvl="1" indent="-257889" algn="l">
              <a:lnSpc>
                <a:spcPts val="3078"/>
              </a:lnSpc>
              <a:buFont typeface="Arial"/>
              <a:buChar char="•"/>
            </a:pPr>
            <a:r>
              <a:rPr lang="en-US" sz="2850" dirty="0" err="1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თანხმობის</a:t>
            </a:r>
            <a:r>
              <a:rPr lang="en-US" sz="2850" dirty="0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50" dirty="0" err="1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წერილი</a:t>
            </a:r>
            <a:r>
              <a:rPr lang="en-US" sz="2850" dirty="0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50" dirty="0" err="1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მატერიალურ-ტექნიკური</a:t>
            </a:r>
            <a:r>
              <a:rPr lang="en-US" sz="2850" dirty="0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50" dirty="0" err="1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ბაზის</a:t>
            </a:r>
            <a:r>
              <a:rPr lang="en-US" sz="2850" dirty="0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50" dirty="0" err="1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გამოყენების</a:t>
            </a:r>
            <a:r>
              <a:rPr lang="en-US" sz="2850" dirty="0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50" dirty="0" err="1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შესახებ</a:t>
            </a:r>
            <a:r>
              <a:rPr lang="en-US" sz="2850" dirty="0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 (</a:t>
            </a:r>
            <a:r>
              <a:rPr lang="en-US" sz="2850" dirty="0" err="1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იტვირთება</a:t>
            </a:r>
            <a:r>
              <a:rPr lang="en-US" sz="2850" dirty="0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 GMUS-</a:t>
            </a:r>
            <a:r>
              <a:rPr lang="en-US" sz="2850" dirty="0" err="1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ში</a:t>
            </a:r>
            <a:r>
              <a:rPr lang="en-US" sz="2850" dirty="0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);</a:t>
            </a:r>
          </a:p>
          <a:p>
            <a:pPr marL="515779" lvl="1" indent="-257889" algn="l">
              <a:lnSpc>
                <a:spcPts val="3078"/>
              </a:lnSpc>
            </a:pPr>
            <a:endParaRPr lang="en-US" sz="2850" dirty="0">
              <a:solidFill>
                <a:srgbClr val="1A385A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15779" lvl="1" indent="-257889" algn="l">
              <a:lnSpc>
                <a:spcPts val="3078"/>
              </a:lnSpc>
              <a:buFont typeface="Arial"/>
              <a:buChar char="•"/>
            </a:pPr>
            <a:r>
              <a:rPr lang="en-US" sz="2850" dirty="0" err="1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ცნობა</a:t>
            </a:r>
            <a:r>
              <a:rPr lang="en-US" sz="2850" dirty="0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50" dirty="0" err="1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თანადაფინანსების</a:t>
            </a:r>
            <a:r>
              <a:rPr lang="en-US" sz="2850" dirty="0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50" dirty="0" err="1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შესახებ</a:t>
            </a:r>
            <a:r>
              <a:rPr lang="en-US" sz="2850" dirty="0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 (</a:t>
            </a:r>
            <a:r>
              <a:rPr lang="en-US" sz="2850" dirty="0" err="1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იტვირთება</a:t>
            </a:r>
            <a:r>
              <a:rPr lang="en-US" sz="2850" dirty="0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 GMUS-</a:t>
            </a:r>
            <a:r>
              <a:rPr lang="en-US" sz="2850" dirty="0" err="1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ში</a:t>
            </a:r>
            <a:r>
              <a:rPr lang="en-US" sz="2850" dirty="0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);</a:t>
            </a:r>
          </a:p>
          <a:p>
            <a:pPr marL="515779" lvl="1" indent="-257889" algn="l">
              <a:lnSpc>
                <a:spcPts val="3078"/>
              </a:lnSpc>
            </a:pPr>
            <a:endParaRPr lang="en-US" sz="2850" dirty="0">
              <a:solidFill>
                <a:srgbClr val="1A385A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15779" lvl="1" indent="-257889" algn="l">
              <a:lnSpc>
                <a:spcPts val="3078"/>
              </a:lnSpc>
              <a:buFont typeface="Arial"/>
              <a:buChar char="•"/>
            </a:pPr>
            <a:r>
              <a:rPr lang="en-US" sz="2850" dirty="0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„</a:t>
            </a:r>
            <a:r>
              <a:rPr lang="en-US" sz="2850" dirty="0" err="1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განცხადება</a:t>
            </a:r>
            <a:r>
              <a:rPr lang="en-US" sz="2850" dirty="0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50" dirty="0" err="1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კონკურსში</a:t>
            </a:r>
            <a:r>
              <a:rPr lang="en-US" sz="2850" dirty="0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50" dirty="0" err="1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მონაწილეობის</a:t>
            </a:r>
            <a:r>
              <a:rPr lang="en-US" sz="2850" dirty="0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50" dirty="0" err="1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შესახებ</a:t>
            </a:r>
            <a:r>
              <a:rPr lang="en-US" sz="2850" dirty="0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“  (</a:t>
            </a:r>
            <a:r>
              <a:rPr lang="en-US" sz="2850" dirty="0" err="1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გენერირდება</a:t>
            </a:r>
            <a:r>
              <a:rPr lang="en-US" sz="2850" dirty="0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 GMUS-</a:t>
            </a:r>
            <a:r>
              <a:rPr lang="en-US" sz="2850" dirty="0" err="1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დან</a:t>
            </a:r>
            <a:r>
              <a:rPr lang="en-US" sz="2850" dirty="0">
                <a:solidFill>
                  <a:srgbClr val="1A385A"/>
                </a:solidFill>
                <a:latin typeface="Calibri (MS)"/>
                <a:ea typeface="Calibri (MS)"/>
                <a:cs typeface="Calibri (MS)"/>
                <a:sym typeface="Calibri (MS)"/>
              </a:rPr>
              <a:t>).</a:t>
            </a:r>
          </a:p>
          <a:p>
            <a:pPr marL="515779" lvl="1" indent="-257889" algn="l">
              <a:lnSpc>
                <a:spcPts val="3078"/>
              </a:lnSpc>
            </a:pPr>
            <a:endParaRPr lang="en-US" sz="2850" dirty="0">
              <a:solidFill>
                <a:srgbClr val="1A385A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15779" lvl="1" indent="-257889" algn="l">
              <a:lnSpc>
                <a:spcPts val="3078"/>
              </a:lnSpc>
            </a:pPr>
            <a:endParaRPr lang="en-US" sz="2850" dirty="0">
              <a:solidFill>
                <a:srgbClr val="1A385A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15779" lvl="1" indent="-257889" algn="l">
              <a:lnSpc>
                <a:spcPts val="3078"/>
              </a:lnSpc>
            </a:pPr>
            <a:endParaRPr lang="en-US" sz="2850" dirty="0">
              <a:solidFill>
                <a:srgbClr val="1A385A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15779" lvl="1" indent="-257889" algn="l">
              <a:lnSpc>
                <a:spcPts val="3078"/>
              </a:lnSpc>
            </a:pPr>
            <a:endParaRPr lang="en-US" sz="2850" dirty="0">
              <a:solidFill>
                <a:srgbClr val="1A385A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15779" lvl="1" indent="-257889" algn="l">
              <a:lnSpc>
                <a:spcPts val="3078"/>
              </a:lnSpc>
            </a:pPr>
            <a:endParaRPr lang="en-US" sz="2850" dirty="0">
              <a:solidFill>
                <a:srgbClr val="1A385A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057900" y="9534525"/>
            <a:ext cx="6172200" cy="547688"/>
            <a:chOff x="0" y="0"/>
            <a:chExt cx="8229600" cy="7302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229600" cy="730250"/>
            </a:xfrm>
            <a:custGeom>
              <a:avLst/>
              <a:gdLst/>
              <a:ahLst/>
              <a:cxnLst/>
              <a:rect l="l" t="t" r="r" b="b"/>
              <a:pathLst>
                <a:path w="8229600" h="730250">
                  <a:moveTo>
                    <a:pt x="0" y="0"/>
                  </a:moveTo>
                  <a:lnTo>
                    <a:pt x="8229600" y="0"/>
                  </a:lnTo>
                  <a:lnTo>
                    <a:pt x="8229600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229600" cy="7683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160"/>
                </a:lnSpc>
              </a:pPr>
              <a:r>
                <a:rPr lang="en-US" sz="1800">
                  <a:solidFill>
                    <a:srgbClr val="898989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(c) www.rustaveli.org.ge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-35719"/>
            <a:ext cx="18307050" cy="1367409"/>
            <a:chOff x="0" y="-47625"/>
            <a:chExt cx="24409400" cy="1823212"/>
          </a:xfrm>
        </p:grpSpPr>
        <p:sp>
          <p:nvSpPr>
            <p:cNvPr id="7" name="Freeform 7"/>
            <p:cNvSpPr/>
            <p:nvPr/>
          </p:nvSpPr>
          <p:spPr>
            <a:xfrm>
              <a:off x="12700" y="12700"/>
              <a:ext cx="24384000" cy="1750187"/>
            </a:xfrm>
            <a:custGeom>
              <a:avLst/>
              <a:gdLst/>
              <a:ahLst/>
              <a:cxnLst/>
              <a:rect l="l" t="t" r="r" b="b"/>
              <a:pathLst>
                <a:path w="24384000" h="1750187">
                  <a:moveTo>
                    <a:pt x="0" y="0"/>
                  </a:moveTo>
                  <a:lnTo>
                    <a:pt x="24384000" y="0"/>
                  </a:lnTo>
                  <a:lnTo>
                    <a:pt x="24384000" y="1750187"/>
                  </a:lnTo>
                  <a:lnTo>
                    <a:pt x="0" y="1750187"/>
                  </a:lnTo>
                  <a:close/>
                </a:path>
              </a:pathLst>
            </a:custGeom>
            <a:solidFill>
              <a:srgbClr val="205797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4409400" cy="1775587"/>
            </a:xfrm>
            <a:custGeom>
              <a:avLst/>
              <a:gdLst/>
              <a:ahLst/>
              <a:cxnLst/>
              <a:rect l="l" t="t" r="r" b="b"/>
              <a:pathLst>
                <a:path w="24409400" h="1775587">
                  <a:moveTo>
                    <a:pt x="12700" y="0"/>
                  </a:moveTo>
                  <a:lnTo>
                    <a:pt x="24396700" y="0"/>
                  </a:lnTo>
                  <a:cubicBezTo>
                    <a:pt x="24403686" y="0"/>
                    <a:pt x="24409400" y="5715"/>
                    <a:pt x="24409400" y="12700"/>
                  </a:cubicBezTo>
                  <a:lnTo>
                    <a:pt x="24409400" y="1762887"/>
                  </a:lnTo>
                  <a:cubicBezTo>
                    <a:pt x="24409400" y="1769872"/>
                    <a:pt x="24403686" y="1775587"/>
                    <a:pt x="24396700" y="1775587"/>
                  </a:cubicBezTo>
                  <a:lnTo>
                    <a:pt x="12700" y="1775587"/>
                  </a:lnTo>
                  <a:cubicBezTo>
                    <a:pt x="5715" y="1775587"/>
                    <a:pt x="0" y="1769872"/>
                    <a:pt x="0" y="1762887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762887"/>
                  </a:lnTo>
                  <a:lnTo>
                    <a:pt x="12700" y="1762887"/>
                  </a:lnTo>
                  <a:lnTo>
                    <a:pt x="12700" y="1750187"/>
                  </a:lnTo>
                  <a:lnTo>
                    <a:pt x="24396700" y="1750187"/>
                  </a:lnTo>
                  <a:lnTo>
                    <a:pt x="24396700" y="1762887"/>
                  </a:lnTo>
                  <a:lnTo>
                    <a:pt x="24384000" y="1762887"/>
                  </a:lnTo>
                  <a:lnTo>
                    <a:pt x="24384000" y="12700"/>
                  </a:lnTo>
                  <a:lnTo>
                    <a:pt x="24396700" y="12700"/>
                  </a:lnTo>
                  <a:lnTo>
                    <a:pt x="24396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425887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24409400" cy="1823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480"/>
                </a:lnSpc>
              </a:pPr>
              <a:endParaRPr/>
            </a:p>
            <a:p>
              <a:pPr algn="ctr">
                <a:lnSpc>
                  <a:spcPts val="6480"/>
                </a:lnSpc>
              </a:pPr>
              <a:endParaRPr/>
            </a:p>
            <a:p>
              <a:pPr algn="ctr">
                <a:lnSpc>
                  <a:spcPts val="6480"/>
                </a:lnSpc>
              </a:pPr>
              <a:r>
                <a:rPr lang="en-US" sz="6000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საკონკურსო</a:t>
              </a:r>
              <a:r>
                <a:rPr lang="en-US" sz="60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6000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დოკუმენტაცია</a:t>
              </a:r>
              <a:r>
                <a:rPr lang="en-US" sz="60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(2/2)</a:t>
              </a:r>
              <a:endParaRPr lang="en-US" sz="6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</a:endParaRPr>
            </a:p>
            <a:p>
              <a:pPr algn="ctr">
                <a:lnSpc>
                  <a:spcPts val="6480"/>
                </a:lnSpc>
              </a:pPr>
              <a:endParaRPr lang="en-US" sz="6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  <a:p>
              <a:pPr algn="ctr">
                <a:lnSpc>
                  <a:spcPts val="6480"/>
                </a:lnSpc>
              </a:pPr>
              <a:endParaRPr lang="en-US" sz="6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13126385" y="2279630"/>
            <a:ext cx="4800888" cy="5727741"/>
          </a:xfrm>
          <a:custGeom>
            <a:avLst/>
            <a:gdLst/>
            <a:ahLst/>
            <a:cxnLst/>
            <a:rect l="l" t="t" r="r" b="b"/>
            <a:pathLst>
              <a:path w="4800888" h="5727741">
                <a:moveTo>
                  <a:pt x="0" y="0"/>
                </a:moveTo>
                <a:lnTo>
                  <a:pt x="4800888" y="0"/>
                </a:lnTo>
                <a:lnTo>
                  <a:pt x="4800888" y="5727740"/>
                </a:lnTo>
                <a:lnTo>
                  <a:pt x="0" y="57277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57900" y="9534525"/>
            <a:ext cx="6172200" cy="547688"/>
            <a:chOff x="0" y="0"/>
            <a:chExt cx="8229600" cy="7302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229600" cy="730250"/>
            </a:xfrm>
            <a:custGeom>
              <a:avLst/>
              <a:gdLst/>
              <a:ahLst/>
              <a:cxnLst/>
              <a:rect l="l" t="t" r="r" b="b"/>
              <a:pathLst>
                <a:path w="8229600" h="730250">
                  <a:moveTo>
                    <a:pt x="0" y="0"/>
                  </a:moveTo>
                  <a:lnTo>
                    <a:pt x="8229600" y="0"/>
                  </a:lnTo>
                  <a:lnTo>
                    <a:pt x="8229600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229600" cy="7683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160"/>
                </a:lnSpc>
              </a:pPr>
              <a:r>
                <a:rPr lang="en-US" sz="1800">
                  <a:solidFill>
                    <a:srgbClr val="898989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(c) www.rustaveli.org.ge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9525" y="-45243"/>
            <a:ext cx="18307050" cy="1415047"/>
            <a:chOff x="0" y="-47625"/>
            <a:chExt cx="24409400" cy="18867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409400" cy="1839104"/>
            </a:xfrm>
            <a:custGeom>
              <a:avLst/>
              <a:gdLst/>
              <a:ahLst/>
              <a:cxnLst/>
              <a:rect l="l" t="t" r="r" b="b"/>
              <a:pathLst>
                <a:path w="24409400" h="1839104">
                  <a:moveTo>
                    <a:pt x="0" y="0"/>
                  </a:moveTo>
                  <a:lnTo>
                    <a:pt x="24409400" y="0"/>
                  </a:lnTo>
                  <a:lnTo>
                    <a:pt x="24409400" y="1839104"/>
                  </a:lnTo>
                  <a:lnTo>
                    <a:pt x="0" y="183910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4409400" cy="1886729"/>
            </a:xfrm>
            <a:prstGeom prst="rect">
              <a:avLst/>
            </a:prstGeom>
            <a:ln>
              <a:solidFill>
                <a:srgbClr val="4472C4"/>
              </a:solidFill>
            </a:ln>
          </p:spPr>
          <p:txBody>
            <a:bodyPr lIns="0" tIns="0" rIns="0" bIns="0" rtlCol="0" anchor="ctr"/>
            <a:lstStyle/>
            <a:p>
              <a:pPr algn="ctr">
                <a:lnSpc>
                  <a:spcPts val="6480"/>
                </a:lnSpc>
              </a:pPr>
              <a:endParaRPr/>
            </a:p>
            <a:p>
              <a:pPr algn="ctr">
                <a:lnSpc>
                  <a:spcPts val="6480"/>
                </a:lnSpc>
              </a:pPr>
              <a:r>
                <a:rPr lang="en-US" sz="60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პროექტის რეგისტრაცია GMUS-ში</a:t>
              </a:r>
            </a:p>
            <a:p>
              <a:pPr algn="ctr">
                <a:lnSpc>
                  <a:spcPts val="6480"/>
                </a:lnSpc>
              </a:pPr>
              <a:endParaRPr lang="en-US" sz="6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87166" y="2359819"/>
            <a:ext cx="14285037" cy="6822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60095" lvl="1" indent="-379730" algn="l">
              <a:lnSpc>
                <a:spcPts val="5040"/>
              </a:lnSpc>
              <a:buFont typeface="Arial"/>
              <a:buChar char="•"/>
            </a:pPr>
            <a:r>
              <a:rPr lang="en-US" sz="4200" b="1" dirty="0">
                <a:solidFill>
                  <a:srgbClr val="1A385A"/>
                </a:solidFill>
                <a:latin typeface="Arimo Bold"/>
                <a:ea typeface="Arimo Bold"/>
                <a:cs typeface="Arimo Bold"/>
                <a:sym typeface="Arimo Bold"/>
              </a:rPr>
              <a:t>GMUS - </a:t>
            </a:r>
            <a:r>
              <a:rPr lang="en-US" sz="4200" b="1" dirty="0" err="1">
                <a:solidFill>
                  <a:srgbClr val="1A385A"/>
                </a:solidFill>
                <a:latin typeface="Arimo Bold"/>
                <a:ea typeface="Arimo Bold"/>
                <a:cs typeface="Arimo Bold"/>
                <a:sym typeface="Arimo Bold"/>
              </a:rPr>
              <a:t>ში</a:t>
            </a:r>
            <a:r>
              <a:rPr lang="en-US" sz="4200" b="1" dirty="0">
                <a:solidFill>
                  <a:srgbClr val="1A385A"/>
                </a:solidFill>
                <a:latin typeface="Arimo Bold"/>
                <a:ea typeface="Arimo Bold"/>
                <a:cs typeface="Arimo Bold"/>
                <a:sym typeface="Arimo Bold"/>
              </a:rPr>
              <a:t>  </a:t>
            </a:r>
            <a:r>
              <a:rPr lang="en-US" sz="4200" b="1" dirty="0" err="1">
                <a:solidFill>
                  <a:srgbClr val="1A385A"/>
                </a:solidFill>
                <a:latin typeface="Arimo Bold"/>
                <a:ea typeface="Arimo Bold"/>
                <a:cs typeface="Arimo Bold"/>
                <a:sym typeface="Arimo Bold"/>
              </a:rPr>
              <a:t>რეგისტრაციის</a:t>
            </a:r>
            <a:r>
              <a:rPr lang="en-US" sz="4200" b="1" dirty="0">
                <a:solidFill>
                  <a:srgbClr val="1A385A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200" b="1" dirty="0" err="1">
                <a:solidFill>
                  <a:srgbClr val="1A385A"/>
                </a:solidFill>
                <a:latin typeface="Arimo Bold"/>
                <a:ea typeface="Arimo Bold"/>
                <a:cs typeface="Arimo Bold"/>
                <a:sym typeface="Arimo Bold"/>
              </a:rPr>
              <a:t>ბმული</a:t>
            </a:r>
            <a:r>
              <a:rPr lang="en-US" sz="4200" b="1" dirty="0">
                <a:solidFill>
                  <a:srgbClr val="1A385A"/>
                </a:solidFill>
                <a:latin typeface="Arimo Bold"/>
                <a:ea typeface="Arimo Bold"/>
                <a:cs typeface="Arimo Bold"/>
                <a:sym typeface="Arimo Bold"/>
              </a:rPr>
              <a:t> - </a:t>
            </a:r>
            <a:r>
              <a:rPr lang="en-US" sz="4200" u="sng" dirty="0">
                <a:solidFill>
                  <a:srgbClr val="0563C1"/>
                </a:solidFill>
                <a:latin typeface="Arimo"/>
                <a:ea typeface="Arimo"/>
                <a:cs typeface="Arimo"/>
                <a:sym typeface="Arimo"/>
                <a:hlinkClick r:id="rId3" tooltip="http://gmus.rustaveli.org.ge/"/>
              </a:rPr>
              <a:t>GMUS.RUSTAVELI.ORG.GE</a:t>
            </a:r>
            <a:r>
              <a:rPr lang="en-US" sz="4200" dirty="0">
                <a:solidFill>
                  <a:srgbClr val="1A385A"/>
                </a:solidFill>
                <a:latin typeface="Arimo"/>
                <a:ea typeface="Arimo"/>
                <a:cs typeface="Arimo"/>
                <a:sym typeface="Arimo"/>
              </a:rPr>
              <a:t> ;</a:t>
            </a:r>
            <a:endParaRPr lang="en-US" dirty="0"/>
          </a:p>
          <a:p>
            <a:pPr marL="760095" lvl="1" indent="-379730" algn="l">
              <a:lnSpc>
                <a:spcPts val="5040"/>
              </a:lnSpc>
            </a:pPr>
            <a:endParaRPr lang="en-US" sz="4200">
              <a:solidFill>
                <a:srgbClr val="1A385A"/>
              </a:solidFill>
              <a:latin typeface="Arimo"/>
              <a:ea typeface="Arimo"/>
              <a:cs typeface="Arimo"/>
            </a:endParaRPr>
          </a:p>
          <a:p>
            <a:pPr marL="760095" lvl="1" indent="-379730" algn="l">
              <a:lnSpc>
                <a:spcPts val="5040"/>
              </a:lnSpc>
            </a:pPr>
            <a:endParaRPr lang="en-US" sz="4200">
              <a:solidFill>
                <a:srgbClr val="1A385A"/>
              </a:solidFill>
              <a:latin typeface="Arimo"/>
              <a:ea typeface="Arimo"/>
              <a:cs typeface="Arimo"/>
            </a:endParaRPr>
          </a:p>
          <a:p>
            <a:pPr marL="760095" lvl="1" indent="-379730" algn="l">
              <a:lnSpc>
                <a:spcPts val="5040"/>
              </a:lnSpc>
              <a:buFont typeface="Arial"/>
              <a:buChar char="•"/>
            </a:pPr>
            <a:r>
              <a:rPr lang="en-US" sz="4200" b="1" dirty="0">
                <a:solidFill>
                  <a:srgbClr val="1A385A"/>
                </a:solidFill>
                <a:latin typeface="Arimo Bold"/>
                <a:ea typeface="Arimo Bold"/>
                <a:cs typeface="Arimo Bold"/>
                <a:sym typeface="Arimo Bold"/>
              </a:rPr>
              <a:t>GMUS - </a:t>
            </a:r>
            <a:r>
              <a:rPr lang="en-US" sz="4200" b="1" err="1">
                <a:solidFill>
                  <a:srgbClr val="1A385A"/>
                </a:solidFill>
                <a:latin typeface="Arimo Bold"/>
                <a:ea typeface="Arimo Bold"/>
                <a:cs typeface="Arimo Bold"/>
                <a:sym typeface="Arimo Bold"/>
              </a:rPr>
              <a:t>ში</a:t>
            </a:r>
            <a:r>
              <a:rPr lang="en-US" sz="4200" b="1" dirty="0">
                <a:solidFill>
                  <a:srgbClr val="1A385A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200" b="1" err="1">
                <a:solidFill>
                  <a:srgbClr val="1A385A"/>
                </a:solidFill>
                <a:latin typeface="Arimo Bold"/>
                <a:ea typeface="Arimo Bold"/>
                <a:cs typeface="Arimo Bold"/>
                <a:sym typeface="Arimo Bold"/>
              </a:rPr>
              <a:t>ორგანიზაციებისა</a:t>
            </a:r>
            <a:r>
              <a:rPr lang="en-US" sz="4200" b="1" dirty="0">
                <a:solidFill>
                  <a:srgbClr val="1A385A"/>
                </a:solidFill>
                <a:latin typeface="Arimo Bold"/>
                <a:ea typeface="Arimo Bold"/>
                <a:cs typeface="Arimo Bold"/>
                <a:sym typeface="Arimo Bold"/>
              </a:rPr>
              <a:t>,  </a:t>
            </a:r>
            <a:r>
              <a:rPr lang="en-US" sz="4200" b="1" err="1">
                <a:solidFill>
                  <a:srgbClr val="1A385A"/>
                </a:solidFill>
                <a:latin typeface="Arimo Bold"/>
                <a:ea typeface="Arimo Bold"/>
                <a:cs typeface="Arimo Bold"/>
                <a:sym typeface="Arimo Bold"/>
              </a:rPr>
              <a:t>მეცნიერის</a:t>
            </a:r>
            <a:r>
              <a:rPr lang="en-US" sz="4200" b="1" dirty="0">
                <a:solidFill>
                  <a:srgbClr val="1A385A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200" b="1" err="1">
                <a:solidFill>
                  <a:srgbClr val="1A385A"/>
                </a:solidFill>
                <a:latin typeface="Arimo Bold"/>
                <a:ea typeface="Arimo Bold"/>
                <a:cs typeface="Arimo Bold"/>
                <a:sym typeface="Arimo Bold"/>
              </a:rPr>
              <a:t>პროფილისა</a:t>
            </a:r>
            <a:r>
              <a:rPr lang="en-US" sz="4200" b="1" dirty="0">
                <a:solidFill>
                  <a:srgbClr val="1A385A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200" b="1" err="1">
                <a:solidFill>
                  <a:srgbClr val="1A385A"/>
                </a:solidFill>
                <a:latin typeface="Arimo Bold"/>
                <a:ea typeface="Arimo Bold"/>
                <a:cs typeface="Arimo Bold"/>
                <a:sym typeface="Arimo Bold"/>
              </a:rPr>
              <a:t>და</a:t>
            </a:r>
            <a:r>
              <a:rPr lang="en-US" sz="4200" b="1" dirty="0">
                <a:solidFill>
                  <a:srgbClr val="1A385A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200" b="1" err="1">
                <a:solidFill>
                  <a:srgbClr val="1A385A"/>
                </a:solidFill>
                <a:latin typeface="Arimo Bold"/>
                <a:ea typeface="Arimo Bold"/>
                <a:cs typeface="Arimo Bold"/>
                <a:sym typeface="Arimo Bold"/>
              </a:rPr>
              <a:t>პროექტის</a:t>
            </a:r>
            <a:r>
              <a:rPr lang="en-US" sz="4200" b="1" dirty="0">
                <a:solidFill>
                  <a:srgbClr val="1A385A"/>
                </a:solidFill>
                <a:latin typeface="Arimo Bold"/>
                <a:ea typeface="Arimo Bold"/>
                <a:cs typeface="Arimo Bold"/>
                <a:sym typeface="Arimo Bold"/>
              </a:rPr>
              <a:t>  </a:t>
            </a:r>
            <a:r>
              <a:rPr lang="en-US" sz="4200" b="1" err="1">
                <a:solidFill>
                  <a:srgbClr val="1A385A"/>
                </a:solidFill>
                <a:latin typeface="Arimo Bold"/>
                <a:ea typeface="Arimo Bold"/>
                <a:cs typeface="Arimo Bold"/>
                <a:sym typeface="Arimo Bold"/>
              </a:rPr>
              <a:t>რეგისტრაციის</a:t>
            </a:r>
            <a:r>
              <a:rPr lang="en-US" sz="4200" b="1" dirty="0">
                <a:solidFill>
                  <a:srgbClr val="1A385A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200" b="1" err="1">
                <a:solidFill>
                  <a:srgbClr val="1A385A"/>
                </a:solidFill>
                <a:latin typeface="Arimo Bold"/>
                <a:ea typeface="Arimo Bold"/>
                <a:cs typeface="Arimo Bold"/>
                <a:sym typeface="Arimo Bold"/>
              </a:rPr>
              <a:t>გზამკვლევის</a:t>
            </a:r>
            <a:r>
              <a:rPr lang="en-US" sz="4200" b="1" dirty="0">
                <a:solidFill>
                  <a:srgbClr val="1A385A"/>
                </a:solidFill>
                <a:latin typeface="Arimo Bold"/>
                <a:ea typeface="Arimo Bold"/>
                <a:cs typeface="Arimo Bold"/>
                <a:sym typeface="Arimo Bold"/>
              </a:rPr>
              <a:t>  </a:t>
            </a:r>
            <a:r>
              <a:rPr lang="en-US" sz="4200" b="1" err="1">
                <a:solidFill>
                  <a:srgbClr val="1A385A"/>
                </a:solidFill>
                <a:latin typeface="Arimo Bold"/>
                <a:ea typeface="Arimo Bold"/>
                <a:cs typeface="Arimo Bold"/>
                <a:sym typeface="Arimo Bold"/>
              </a:rPr>
              <a:t>ბმული</a:t>
            </a:r>
            <a:r>
              <a:rPr lang="en-US" sz="4200" b="1" dirty="0">
                <a:solidFill>
                  <a:srgbClr val="1A385A"/>
                </a:solidFill>
                <a:latin typeface="Arimo Bold"/>
                <a:ea typeface="Arimo Bold"/>
                <a:cs typeface="Arimo Bold"/>
                <a:sym typeface="Arimo Bold"/>
              </a:rPr>
              <a:t> -</a:t>
            </a:r>
            <a:endParaRPr lang="en-US" sz="4200" b="1" dirty="0">
              <a:solidFill>
                <a:srgbClr val="1A385A"/>
              </a:solidFill>
              <a:latin typeface="Arimo Bold"/>
              <a:ea typeface="Arimo Bold"/>
              <a:cs typeface="Arimo Bold"/>
            </a:endParaRPr>
          </a:p>
          <a:p>
            <a:pPr marL="1217295" lvl="2" indent="-379730">
              <a:lnSpc>
                <a:spcPts val="5040"/>
              </a:lnSpc>
            </a:pPr>
            <a:r>
              <a:rPr lang="en-US" sz="4200" b="1" u="sng" dirty="0">
                <a:solidFill>
                  <a:srgbClr val="0563C1"/>
                </a:solidFill>
                <a:latin typeface="Arimo Bold"/>
                <a:ea typeface="Arimo Bold"/>
                <a:cs typeface="Arimo Bold"/>
                <a:sym typeface="Arimo Bold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https://rustaveli.org.ge/geo/grantebis-martvis-ertiani-sistema</a:t>
            </a:r>
            <a:r>
              <a:rPr lang="en-US" sz="4200" b="1" dirty="0">
                <a:solidFill>
                  <a:srgbClr val="1A385A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endParaRPr lang="en-US" sz="4200" b="1" dirty="0">
              <a:solidFill>
                <a:srgbClr val="1A385A"/>
              </a:solidFill>
              <a:latin typeface="Arimo Bold"/>
              <a:ea typeface="Arimo Bold"/>
              <a:cs typeface="Arimo Bold"/>
            </a:endParaRPr>
          </a:p>
          <a:p>
            <a:pPr marL="760095" lvl="1" indent="-379730" algn="l">
              <a:lnSpc>
                <a:spcPts val="5040"/>
              </a:lnSpc>
            </a:pPr>
            <a:endParaRPr lang="en-US" sz="4200" b="1">
              <a:solidFill>
                <a:srgbClr val="1A385A"/>
              </a:solidFill>
              <a:latin typeface="Arimo Bold"/>
              <a:ea typeface="Arimo Bold"/>
              <a:cs typeface="Arimo Bold"/>
            </a:endParaRPr>
          </a:p>
          <a:p>
            <a:pPr marL="488315" lvl="1" indent="-243840" algn="l">
              <a:lnSpc>
                <a:spcPts val="3240"/>
              </a:lnSpc>
            </a:pPr>
            <a:endParaRPr lang="en-US" sz="4200" b="1">
              <a:solidFill>
                <a:srgbClr val="1A385A"/>
              </a:solidFill>
              <a:latin typeface="Arimo Bold"/>
              <a:ea typeface="Arimo Bold"/>
              <a:cs typeface="Arimo Bold"/>
            </a:endParaRPr>
          </a:p>
          <a:p>
            <a:pPr marL="760095" lvl="1" indent="-379730" algn="l">
              <a:lnSpc>
                <a:spcPts val="5040"/>
              </a:lnSpc>
            </a:pPr>
            <a:endParaRPr lang="en-US" sz="4200" b="1">
              <a:solidFill>
                <a:srgbClr val="1A385A"/>
              </a:solidFill>
              <a:latin typeface="Arimo Bold"/>
              <a:ea typeface="Arimo Bold"/>
              <a:cs typeface="Arimo Bold"/>
            </a:endParaRP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1246478" y="2108738"/>
            <a:ext cx="6764929" cy="2409452"/>
            <a:chOff x="0" y="0"/>
            <a:chExt cx="9454896" cy="336753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54896" cy="3367532"/>
            </a:xfrm>
            <a:custGeom>
              <a:avLst/>
              <a:gdLst/>
              <a:ahLst/>
              <a:cxnLst/>
              <a:rect l="l" t="t" r="r" b="b"/>
              <a:pathLst>
                <a:path w="9454896" h="3367532">
                  <a:moveTo>
                    <a:pt x="0" y="0"/>
                  </a:moveTo>
                  <a:lnTo>
                    <a:pt x="9454896" y="0"/>
                  </a:lnTo>
                  <a:lnTo>
                    <a:pt x="9454896" y="3367532"/>
                  </a:lnTo>
                  <a:lnTo>
                    <a:pt x="0" y="33675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407" r="-2407"/>
              </a:stretch>
            </a:blipFill>
          </p:spPr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834</Words>
  <Application>Microsoft Office PowerPoint</Application>
  <PresentationFormat>Custom</PresentationFormat>
  <Paragraphs>169</Paragraphs>
  <Slides>13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TT Rounds Condensed Bold</vt:lpstr>
      <vt:lpstr>Georgia Pro Bold</vt:lpstr>
      <vt:lpstr>TT Rounds Condensed</vt:lpstr>
      <vt:lpstr>Canva Sans Bold</vt:lpstr>
      <vt:lpstr>Arimo Bold</vt:lpstr>
      <vt:lpstr>Calibri (MS)</vt:lpstr>
      <vt:lpstr>Georgia Pro</vt:lpstr>
      <vt:lpstr>Calibri (MS) Bold</vt:lpstr>
      <vt:lpstr>Calibri</vt:lpstr>
      <vt:lpstr>Arial</vt:lpstr>
      <vt:lpstr>Arimo Italics</vt:lpstr>
      <vt:lpstr>Arimo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MR-23 პრეზენტაცია.pptx</dc:title>
  <cp:lastModifiedBy>Ketevan Gabitashvili</cp:lastModifiedBy>
  <cp:revision>42</cp:revision>
  <dcterms:created xsi:type="dcterms:W3CDTF">2006-08-16T00:00:00Z</dcterms:created>
  <dcterms:modified xsi:type="dcterms:W3CDTF">2025-10-15T12:24:58Z</dcterms:modified>
  <dc:identifier>DAG1HGU21dY</dc:identifier>
</cp:coreProperties>
</file>